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6" r:id="rId2"/>
    <p:sldId id="299" r:id="rId3"/>
    <p:sldId id="300" r:id="rId4"/>
    <p:sldId id="295" r:id="rId5"/>
    <p:sldId id="302" r:id="rId6"/>
    <p:sldId id="259" r:id="rId7"/>
    <p:sldId id="264" r:id="rId8"/>
    <p:sldId id="265" r:id="rId9"/>
    <p:sldId id="266" r:id="rId10"/>
    <p:sldId id="267" r:id="rId11"/>
    <p:sldId id="262" r:id="rId12"/>
    <p:sldId id="269" r:id="rId13"/>
    <p:sldId id="306" r:id="rId14"/>
    <p:sldId id="280" r:id="rId15"/>
    <p:sldId id="288" r:id="rId16"/>
    <p:sldId id="289" r:id="rId17"/>
    <p:sldId id="290" r:id="rId18"/>
    <p:sldId id="291" r:id="rId19"/>
    <p:sldId id="285" r:id="rId20"/>
    <p:sldId id="284" r:id="rId21"/>
    <p:sldId id="283" r:id="rId22"/>
    <p:sldId id="282" r:id="rId23"/>
    <p:sldId id="275" r:id="rId24"/>
    <p:sldId id="303" r:id="rId25"/>
    <p:sldId id="304" r:id="rId26"/>
    <p:sldId id="305" r:id="rId27"/>
    <p:sldId id="274" r:id="rId28"/>
    <p:sldId id="276" r:id="rId29"/>
    <p:sldId id="278" r:id="rId30"/>
    <p:sldId id="27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1" autoAdjust="0"/>
    <p:restoredTop sz="94660"/>
  </p:normalViewPr>
  <p:slideViewPr>
    <p:cSldViewPr snapToGrid="0">
      <p:cViewPr varScale="1">
        <p:scale>
          <a:sx n="78" d="100"/>
          <a:sy n="78" d="100"/>
        </p:scale>
        <p:origin x="9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17-May-24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17-May-24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17-May-24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17-May-24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D357-5575-E6D1-E1F8-9540301317D8}"/>
              </a:ext>
            </a:extLst>
          </p:cNvPr>
          <p:cNvSpPr>
            <a:spLocks noGrp="1"/>
          </p:cNvSpPr>
          <p:nvPr>
            <p:ph type="title"/>
          </p:nvPr>
        </p:nvSpPr>
        <p:spPr>
          <a:xfrm>
            <a:off x="677335" y="1266514"/>
            <a:ext cx="8596668" cy="1826581"/>
          </a:xfrm>
        </p:spPr>
        <p:txBody>
          <a:bodyPr/>
          <a:lstStyle/>
          <a:p>
            <a:r>
              <a:rPr lang="en-US" dirty="0"/>
              <a:t>DairyDome</a:t>
            </a:r>
            <a:endParaRPr lang="en-IN" dirty="0"/>
          </a:p>
        </p:txBody>
      </p:sp>
      <p:sp>
        <p:nvSpPr>
          <p:cNvPr id="3" name="Text Placeholder 2">
            <a:extLst>
              <a:ext uri="{FF2B5EF4-FFF2-40B4-BE49-F238E27FC236}">
                <a16:creationId xmlns:a16="http://schemas.microsoft.com/office/drawing/2014/main" id="{0EDB4494-152E-F2B4-36AA-699A89EE6355}"/>
              </a:ext>
            </a:extLst>
          </p:cNvPr>
          <p:cNvSpPr>
            <a:spLocks noGrp="1"/>
          </p:cNvSpPr>
          <p:nvPr>
            <p:ph type="body" idx="1"/>
          </p:nvPr>
        </p:nvSpPr>
        <p:spPr>
          <a:xfrm>
            <a:off x="596653" y="4967224"/>
            <a:ext cx="8596668" cy="538047"/>
          </a:xfrm>
        </p:spPr>
        <p:txBody>
          <a:bodyPr>
            <a:normAutofit/>
          </a:bodyPr>
          <a:lstStyle/>
          <a:p>
            <a:pPr algn="ctr"/>
            <a:r>
              <a:rPr lang="en-IN" dirty="0"/>
              <a:t> Company Name : </a:t>
            </a:r>
            <a:r>
              <a:rPr lang="en-US" sz="1800" b="1" dirty="0" err="1">
                <a:effectLst/>
                <a:latin typeface="Times New Roman" panose="02020603050405020304" pitchFamily="18" charset="0"/>
                <a:ea typeface="Calibri" panose="020F0502020204030204" pitchFamily="34" charset="0"/>
                <a:cs typeface="Mangal" panose="02040503050203030202" pitchFamily="18" charset="0"/>
              </a:rPr>
              <a:t>Dudh</a:t>
            </a:r>
            <a:r>
              <a:rPr lang="en-US" sz="1800" b="1" dirty="0">
                <a:effectLst/>
                <a:latin typeface="Times New Roman" panose="02020603050405020304" pitchFamily="18" charset="0"/>
                <a:ea typeface="Calibri" panose="020F0502020204030204" pitchFamily="34" charset="0"/>
                <a:cs typeface="Mangal" panose="02040503050203030202" pitchFamily="18" charset="0"/>
              </a:rPr>
              <a:t> </a:t>
            </a:r>
            <a:r>
              <a:rPr lang="en-US" sz="1800" b="1" dirty="0" err="1">
                <a:effectLst/>
                <a:latin typeface="Times New Roman" panose="02020603050405020304" pitchFamily="18" charset="0"/>
                <a:ea typeface="Calibri" panose="020F0502020204030204" pitchFamily="34" charset="0"/>
                <a:cs typeface="Mangal" panose="02040503050203030202" pitchFamily="18" charset="0"/>
              </a:rPr>
              <a:t>Utpadak</a:t>
            </a:r>
            <a:r>
              <a:rPr lang="en-US" sz="1800" b="1" dirty="0">
                <a:effectLst/>
                <a:latin typeface="Times New Roman" panose="02020603050405020304" pitchFamily="18" charset="0"/>
                <a:ea typeface="Calibri" panose="020F0502020204030204" pitchFamily="34" charset="0"/>
                <a:cs typeface="Mangal" panose="02040503050203030202" pitchFamily="18" charset="0"/>
              </a:rPr>
              <a:t> Sahkari Sanstha Maryadit Advihir [R.N :- 297]</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US" sz="2000" i="0" u="none" strike="noStrike" dirty="0">
              <a:solidFill>
                <a:srgbClr val="1B212C"/>
              </a:solidFill>
              <a:effectLst/>
              <a:latin typeface="Times New Roman" panose="02020603050405020304" pitchFamily="18" charset="0"/>
              <a:cs typeface="Times New Roman" panose="02020603050405020304" pitchFamily="18" charset="0"/>
            </a:endParaRPr>
          </a:p>
          <a:p>
            <a:endParaRPr lang="en-IN" dirty="0"/>
          </a:p>
        </p:txBody>
      </p:sp>
      <p:sp>
        <p:nvSpPr>
          <p:cNvPr id="4" name="Subtitle 2">
            <a:extLst>
              <a:ext uri="{FF2B5EF4-FFF2-40B4-BE49-F238E27FC236}">
                <a16:creationId xmlns:a16="http://schemas.microsoft.com/office/drawing/2014/main" id="{D2C82F5F-D798-13DE-90F1-291B985066EC}"/>
              </a:ext>
            </a:extLst>
          </p:cNvPr>
          <p:cNvSpPr txBox="1">
            <a:spLocks/>
          </p:cNvSpPr>
          <p:nvPr/>
        </p:nvSpPr>
        <p:spPr>
          <a:xfrm>
            <a:off x="848176" y="3218329"/>
            <a:ext cx="8425827" cy="228694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50000"/>
                    <a:lumOff val="5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Name : Prasad Ravindra Patil </a:t>
            </a:r>
          </a:p>
          <a:p>
            <a:r>
              <a:rPr lang="en-US" dirty="0">
                <a:latin typeface="Times New Roman" panose="02020603050405020304" pitchFamily="18" charset="0"/>
                <a:cs typeface="Times New Roman" panose="02020603050405020304" pitchFamily="18" charset="0"/>
              </a:rPr>
              <a:t>Class : MCA II (Technocats)</a:t>
            </a:r>
          </a:p>
          <a:p>
            <a:r>
              <a:rPr lang="en-US" dirty="0">
                <a:latin typeface="Times New Roman" panose="02020603050405020304" pitchFamily="18" charset="0"/>
                <a:cs typeface="Times New Roman" panose="02020603050405020304" pitchFamily="18" charset="0"/>
              </a:rPr>
              <a:t>Roll : 32</a:t>
            </a:r>
          </a:p>
          <a:p>
            <a:r>
              <a:rPr lang="en-US" dirty="0">
                <a:latin typeface="Times New Roman" panose="02020603050405020304" pitchFamily="18" charset="0"/>
                <a:cs typeface="Times New Roman" panose="02020603050405020304" pitchFamily="18" charset="0"/>
              </a:rPr>
              <a:t>Project Guide : </a:t>
            </a:r>
            <a:r>
              <a:rPr lang="en-IN" sz="1800" b="1" dirty="0">
                <a:effectLst/>
                <a:latin typeface="Calibri" panose="020F0502020204030204" pitchFamily="34" charset="0"/>
                <a:ea typeface="Calibri" panose="020F0502020204030204" pitchFamily="34" charset="0"/>
                <a:cs typeface="Mangal" panose="02040503050203030202" pitchFamily="18" charset="0"/>
              </a:rPr>
              <a:t>Mrs. Swati Kirange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7606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2E03E-2A3B-6A4E-A7F6-8C24CDB09B1A}"/>
              </a:ext>
            </a:extLst>
          </p:cNvPr>
          <p:cNvSpPr>
            <a:spLocks noGrp="1"/>
          </p:cNvSpPr>
          <p:nvPr>
            <p:ph type="title"/>
          </p:nvPr>
        </p:nvSpPr>
        <p:spPr/>
        <p:txBody>
          <a:bodyPr/>
          <a:lstStyle/>
          <a:p>
            <a:r>
              <a:rPr lang="en-US" dirty="0"/>
              <a:t>Activity Diagram </a:t>
            </a:r>
            <a:endParaRPr lang="en-IN" dirty="0"/>
          </a:p>
        </p:txBody>
      </p:sp>
      <p:pic>
        <p:nvPicPr>
          <p:cNvPr id="7" name="Content Placeholder 6">
            <a:extLst>
              <a:ext uri="{FF2B5EF4-FFF2-40B4-BE49-F238E27FC236}">
                <a16:creationId xmlns:a16="http://schemas.microsoft.com/office/drawing/2014/main" id="{91CC9A0E-05B7-4A3C-A787-4BBB59606E83}"/>
              </a:ext>
            </a:extLst>
          </p:cNvPr>
          <p:cNvPicPr>
            <a:picLocks noGrp="1" noChangeAspect="1"/>
          </p:cNvPicPr>
          <p:nvPr>
            <p:ph idx="1"/>
          </p:nvPr>
        </p:nvPicPr>
        <p:blipFill>
          <a:blip r:embed="rId2"/>
          <a:stretch>
            <a:fillRect/>
          </a:stretch>
        </p:blipFill>
        <p:spPr>
          <a:xfrm>
            <a:off x="4560220" y="421002"/>
            <a:ext cx="3610385" cy="5827398"/>
          </a:xfrm>
        </p:spPr>
      </p:pic>
    </p:spTree>
    <p:extLst>
      <p:ext uri="{BB962C8B-B14F-4D97-AF65-F5344CB8AC3E}">
        <p14:creationId xmlns:p14="http://schemas.microsoft.com/office/powerpoint/2010/main" val="1026394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86E9-8748-09FC-A38F-8C3CCFDBF693}"/>
              </a:ext>
            </a:extLst>
          </p:cNvPr>
          <p:cNvSpPr>
            <a:spLocks noGrp="1"/>
          </p:cNvSpPr>
          <p:nvPr>
            <p:ph type="title"/>
          </p:nvPr>
        </p:nvSpPr>
        <p:spPr/>
        <p:txBody>
          <a:bodyPr/>
          <a:lstStyle/>
          <a:p>
            <a:r>
              <a:rPr lang="en-US" dirty="0"/>
              <a:t>Entity Relationship Diagram </a:t>
            </a:r>
            <a:endParaRPr lang="en-IN" dirty="0"/>
          </a:p>
        </p:txBody>
      </p:sp>
      <p:pic>
        <p:nvPicPr>
          <p:cNvPr id="7" name="Content Placeholder 6">
            <a:extLst>
              <a:ext uri="{FF2B5EF4-FFF2-40B4-BE49-F238E27FC236}">
                <a16:creationId xmlns:a16="http://schemas.microsoft.com/office/drawing/2014/main" id="{EF7B0D57-C57D-8549-0616-4041A64B92B2}"/>
              </a:ext>
            </a:extLst>
          </p:cNvPr>
          <p:cNvPicPr>
            <a:picLocks noGrp="1" noChangeAspect="1"/>
          </p:cNvPicPr>
          <p:nvPr>
            <p:ph idx="1"/>
          </p:nvPr>
        </p:nvPicPr>
        <p:blipFill>
          <a:blip r:embed="rId2"/>
          <a:stretch>
            <a:fillRect/>
          </a:stretch>
        </p:blipFill>
        <p:spPr>
          <a:xfrm>
            <a:off x="1602658" y="1524000"/>
            <a:ext cx="6774426" cy="4640826"/>
          </a:xfrm>
        </p:spPr>
      </p:pic>
    </p:spTree>
    <p:extLst>
      <p:ext uri="{BB962C8B-B14F-4D97-AF65-F5344CB8AC3E}">
        <p14:creationId xmlns:p14="http://schemas.microsoft.com/office/powerpoint/2010/main" val="107309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C168A-B0A2-029D-EB0E-46C53D025B1A}"/>
              </a:ext>
            </a:extLst>
          </p:cNvPr>
          <p:cNvSpPr>
            <a:spLocks noGrp="1"/>
          </p:cNvSpPr>
          <p:nvPr>
            <p:ph type="title"/>
          </p:nvPr>
        </p:nvSpPr>
        <p:spPr>
          <a:xfrm>
            <a:off x="677334" y="609600"/>
            <a:ext cx="8596668" cy="986118"/>
          </a:xfrm>
        </p:spPr>
        <p:txBody>
          <a:bodyPr/>
          <a:lstStyle/>
          <a:p>
            <a:r>
              <a:rPr lang="en-US" dirty="0"/>
              <a:t>Class Diagram </a:t>
            </a:r>
            <a:endParaRPr lang="en-IN" dirty="0"/>
          </a:p>
        </p:txBody>
      </p:sp>
      <p:sp>
        <p:nvSpPr>
          <p:cNvPr id="3" name="Content Placeholder 2">
            <a:extLst>
              <a:ext uri="{FF2B5EF4-FFF2-40B4-BE49-F238E27FC236}">
                <a16:creationId xmlns:a16="http://schemas.microsoft.com/office/drawing/2014/main" id="{368C1A59-9477-D01B-6D19-2874C2B3F263}"/>
              </a:ext>
            </a:extLst>
          </p:cNvPr>
          <p:cNvSpPr>
            <a:spLocks noGrp="1"/>
          </p:cNvSpPr>
          <p:nvPr>
            <p:ph idx="1"/>
          </p:nvPr>
        </p:nvSpPr>
        <p:spPr>
          <a:xfrm>
            <a:off x="677333" y="1775013"/>
            <a:ext cx="9139019" cy="4715434"/>
          </a:xfrm>
        </p:spPr>
        <p:txBody>
          <a:bodyPr/>
          <a:lstStyle/>
          <a:p>
            <a:r>
              <a:rPr lang="en-US" dirty="0"/>
              <a:t>Class Diagram </a:t>
            </a:r>
            <a:endParaRPr lang="en-IN" dirty="0"/>
          </a:p>
        </p:txBody>
      </p:sp>
      <p:pic>
        <p:nvPicPr>
          <p:cNvPr id="5" name="Picture 4">
            <a:extLst>
              <a:ext uri="{FF2B5EF4-FFF2-40B4-BE49-F238E27FC236}">
                <a16:creationId xmlns:a16="http://schemas.microsoft.com/office/drawing/2014/main" id="{A4092325-1CFB-0EC6-6790-157D9E8BD25F}"/>
              </a:ext>
            </a:extLst>
          </p:cNvPr>
          <p:cNvPicPr>
            <a:picLocks noChangeAspect="1"/>
          </p:cNvPicPr>
          <p:nvPr/>
        </p:nvPicPr>
        <p:blipFill>
          <a:blip r:embed="rId2"/>
          <a:stretch>
            <a:fillRect/>
          </a:stretch>
        </p:blipFill>
        <p:spPr>
          <a:xfrm>
            <a:off x="3106994" y="1337067"/>
            <a:ext cx="6813293" cy="4768457"/>
          </a:xfrm>
          <a:prstGeom prst="rect">
            <a:avLst/>
          </a:prstGeom>
        </p:spPr>
      </p:pic>
    </p:spTree>
    <p:extLst>
      <p:ext uri="{BB962C8B-B14F-4D97-AF65-F5344CB8AC3E}">
        <p14:creationId xmlns:p14="http://schemas.microsoft.com/office/powerpoint/2010/main" val="147450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CDFA-6E89-34B7-5B7E-581B9E1EE0C7}"/>
              </a:ext>
            </a:extLst>
          </p:cNvPr>
          <p:cNvSpPr>
            <a:spLocks noGrp="1"/>
          </p:cNvSpPr>
          <p:nvPr>
            <p:ph type="title"/>
          </p:nvPr>
        </p:nvSpPr>
        <p:spPr/>
        <p:txBody>
          <a:bodyPr/>
          <a:lstStyle/>
          <a:p>
            <a:r>
              <a:rPr lang="en-IN" dirty="0"/>
              <a:t> functional decomposition diagram</a:t>
            </a:r>
          </a:p>
        </p:txBody>
      </p:sp>
      <p:pic>
        <p:nvPicPr>
          <p:cNvPr id="5" name="Content Placeholder 4">
            <a:extLst>
              <a:ext uri="{FF2B5EF4-FFF2-40B4-BE49-F238E27FC236}">
                <a16:creationId xmlns:a16="http://schemas.microsoft.com/office/drawing/2014/main" id="{F1FC4460-67DA-9B99-FBB3-653B524D8998}"/>
              </a:ext>
            </a:extLst>
          </p:cNvPr>
          <p:cNvPicPr>
            <a:picLocks noGrp="1" noChangeAspect="1"/>
          </p:cNvPicPr>
          <p:nvPr>
            <p:ph idx="1"/>
          </p:nvPr>
        </p:nvPicPr>
        <p:blipFill>
          <a:blip r:embed="rId2"/>
          <a:stretch>
            <a:fillRect/>
          </a:stretch>
        </p:blipFill>
        <p:spPr>
          <a:xfrm>
            <a:off x="677863" y="1730477"/>
            <a:ext cx="8596312" cy="3963675"/>
          </a:xfrm>
        </p:spPr>
      </p:pic>
    </p:spTree>
    <p:extLst>
      <p:ext uri="{BB962C8B-B14F-4D97-AF65-F5344CB8AC3E}">
        <p14:creationId xmlns:p14="http://schemas.microsoft.com/office/powerpoint/2010/main" val="2382762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5269C-BB62-F546-2B97-059025DF819C}"/>
              </a:ext>
            </a:extLst>
          </p:cNvPr>
          <p:cNvSpPr>
            <a:spLocks noGrp="1"/>
          </p:cNvSpPr>
          <p:nvPr>
            <p:ph type="title"/>
          </p:nvPr>
        </p:nvSpPr>
        <p:spPr/>
        <p:txBody>
          <a:bodyPr/>
          <a:lstStyle/>
          <a:p>
            <a:r>
              <a:rPr lang="en-US" dirty="0"/>
              <a:t>User Interface Screen </a:t>
            </a:r>
            <a:endParaRPr lang="en-IN" dirty="0"/>
          </a:p>
        </p:txBody>
      </p:sp>
      <p:pic>
        <p:nvPicPr>
          <p:cNvPr id="5" name="Content Placeholder 4">
            <a:extLst>
              <a:ext uri="{FF2B5EF4-FFF2-40B4-BE49-F238E27FC236}">
                <a16:creationId xmlns:a16="http://schemas.microsoft.com/office/drawing/2014/main" id="{A0F608C7-2C78-6231-0791-B11A332C81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9080" y="1537494"/>
            <a:ext cx="8753175" cy="4931623"/>
          </a:xfrm>
          <a:prstGeom prst="rect">
            <a:avLst/>
          </a:prstGeom>
        </p:spPr>
      </p:pic>
    </p:spTree>
    <p:extLst>
      <p:ext uri="{BB962C8B-B14F-4D97-AF65-F5344CB8AC3E}">
        <p14:creationId xmlns:p14="http://schemas.microsoft.com/office/powerpoint/2010/main" val="4261711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7D077-AF7F-267A-FECF-667609A12945}"/>
              </a:ext>
            </a:extLst>
          </p:cNvPr>
          <p:cNvSpPr>
            <a:spLocks noGrp="1"/>
          </p:cNvSpPr>
          <p:nvPr>
            <p:ph type="title"/>
          </p:nvPr>
        </p:nvSpPr>
        <p:spPr/>
        <p:txBody>
          <a:bodyPr/>
          <a:lstStyle/>
          <a:p>
            <a:r>
              <a:rPr lang="en-IN" dirty="0"/>
              <a:t>Home Page</a:t>
            </a:r>
          </a:p>
        </p:txBody>
      </p:sp>
      <p:pic>
        <p:nvPicPr>
          <p:cNvPr id="7" name="Content Placeholder 6">
            <a:extLst>
              <a:ext uri="{FF2B5EF4-FFF2-40B4-BE49-F238E27FC236}">
                <a16:creationId xmlns:a16="http://schemas.microsoft.com/office/drawing/2014/main" id="{1DA3041C-0872-216C-636F-B9C09F079F60}"/>
              </a:ext>
            </a:extLst>
          </p:cNvPr>
          <p:cNvPicPr>
            <a:picLocks noGrp="1" noChangeAspect="1"/>
          </p:cNvPicPr>
          <p:nvPr>
            <p:ph idx="1"/>
          </p:nvPr>
        </p:nvPicPr>
        <p:blipFill>
          <a:blip r:embed="rId2"/>
          <a:stretch>
            <a:fillRect/>
          </a:stretch>
        </p:blipFill>
        <p:spPr>
          <a:xfrm>
            <a:off x="677334" y="1466906"/>
            <a:ext cx="8757206" cy="4933894"/>
          </a:xfrm>
          <a:prstGeom prst="rect">
            <a:avLst/>
          </a:prstGeom>
        </p:spPr>
      </p:pic>
    </p:spTree>
    <p:extLst>
      <p:ext uri="{BB962C8B-B14F-4D97-AF65-F5344CB8AC3E}">
        <p14:creationId xmlns:p14="http://schemas.microsoft.com/office/powerpoint/2010/main" val="1267082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18CF-FD95-7276-0C4E-3DCCC15EE0BB}"/>
              </a:ext>
            </a:extLst>
          </p:cNvPr>
          <p:cNvSpPr>
            <a:spLocks noGrp="1"/>
          </p:cNvSpPr>
          <p:nvPr>
            <p:ph type="title"/>
          </p:nvPr>
        </p:nvSpPr>
        <p:spPr/>
        <p:txBody>
          <a:bodyPr>
            <a:normAutofit fontScale="90000"/>
          </a:bodyPr>
          <a:lstStyle/>
          <a:p>
            <a:r>
              <a:rPr lang="en-IN" sz="4900" b="1" dirty="0">
                <a:effectLst/>
                <a:latin typeface="Calibri" panose="020F0502020204030204" pitchFamily="34" charset="0"/>
                <a:ea typeface="Calibri" panose="020F0502020204030204" pitchFamily="34" charset="0"/>
                <a:cs typeface="Mangal" panose="02040503050203030202" pitchFamily="18" charset="0"/>
              </a:rPr>
              <a:t>View Product:-</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3" name="Content Placeholder 2">
            <a:extLst>
              <a:ext uri="{FF2B5EF4-FFF2-40B4-BE49-F238E27FC236}">
                <a16:creationId xmlns:a16="http://schemas.microsoft.com/office/drawing/2014/main" id="{588F912D-7A31-24AE-67E9-00346E247E4F}"/>
              </a:ext>
            </a:extLst>
          </p:cNvPr>
          <p:cNvPicPr>
            <a:picLocks noGrp="1" noChangeAspect="1"/>
          </p:cNvPicPr>
          <p:nvPr>
            <p:ph idx="1"/>
          </p:nvPr>
        </p:nvPicPr>
        <p:blipFill>
          <a:blip r:embed="rId2"/>
          <a:stretch>
            <a:fillRect/>
          </a:stretch>
        </p:blipFill>
        <p:spPr>
          <a:xfrm>
            <a:off x="677334" y="1666280"/>
            <a:ext cx="8132839" cy="4582120"/>
          </a:xfrm>
          <a:prstGeom prst="rect">
            <a:avLst/>
          </a:prstGeom>
        </p:spPr>
      </p:pic>
    </p:spTree>
    <p:extLst>
      <p:ext uri="{BB962C8B-B14F-4D97-AF65-F5344CB8AC3E}">
        <p14:creationId xmlns:p14="http://schemas.microsoft.com/office/powerpoint/2010/main" val="307866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C358-1F47-6D9E-BEAF-ECAA27FB6551}"/>
              </a:ext>
            </a:extLst>
          </p:cNvPr>
          <p:cNvSpPr>
            <a:spLocks noGrp="1"/>
          </p:cNvSpPr>
          <p:nvPr>
            <p:ph type="title"/>
          </p:nvPr>
        </p:nvSpPr>
        <p:spPr/>
        <p:txBody>
          <a:bodyPr>
            <a:normAutofit fontScale="90000"/>
          </a:bodyPr>
          <a:lstStyle/>
          <a:p>
            <a:r>
              <a:rPr lang="en-IN" sz="5300" b="1" dirty="0">
                <a:effectLst/>
                <a:latin typeface="Calibri" panose="020F0502020204030204" pitchFamily="34" charset="0"/>
                <a:ea typeface="Calibri" panose="020F0502020204030204" pitchFamily="34" charset="0"/>
                <a:cs typeface="Mangal" panose="02040503050203030202" pitchFamily="18" charset="0"/>
              </a:rPr>
              <a:t>View Booking:-</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3" name="Content Placeholder 2">
            <a:extLst>
              <a:ext uri="{FF2B5EF4-FFF2-40B4-BE49-F238E27FC236}">
                <a16:creationId xmlns:a16="http://schemas.microsoft.com/office/drawing/2014/main" id="{6A949C18-39AD-94A7-079C-5272365518D0}"/>
              </a:ext>
            </a:extLst>
          </p:cNvPr>
          <p:cNvPicPr>
            <a:picLocks noGrp="1" noChangeAspect="1"/>
          </p:cNvPicPr>
          <p:nvPr>
            <p:ph idx="1"/>
          </p:nvPr>
        </p:nvPicPr>
        <p:blipFill>
          <a:blip r:embed="rId2"/>
          <a:stretch>
            <a:fillRect/>
          </a:stretch>
        </p:blipFill>
        <p:spPr>
          <a:xfrm>
            <a:off x="677334" y="1797163"/>
            <a:ext cx="7977935" cy="4494845"/>
          </a:xfrm>
          <a:prstGeom prst="rect">
            <a:avLst/>
          </a:prstGeom>
        </p:spPr>
      </p:pic>
    </p:spTree>
    <p:extLst>
      <p:ext uri="{BB962C8B-B14F-4D97-AF65-F5344CB8AC3E}">
        <p14:creationId xmlns:p14="http://schemas.microsoft.com/office/powerpoint/2010/main" val="3337865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1EF0-E746-1EB0-6AF5-527E25A386F7}"/>
              </a:ext>
            </a:extLst>
          </p:cNvPr>
          <p:cNvSpPr>
            <a:spLocks noGrp="1"/>
          </p:cNvSpPr>
          <p:nvPr>
            <p:ph type="title"/>
          </p:nvPr>
        </p:nvSpPr>
        <p:spPr/>
        <p:txBody>
          <a:bodyPr>
            <a:normAutofit fontScale="90000"/>
          </a:bodyPr>
          <a:lstStyle/>
          <a:p>
            <a:r>
              <a:rPr lang="en-IN" sz="4800" b="1" dirty="0">
                <a:effectLst/>
                <a:latin typeface="Calibri" panose="020F0502020204030204" pitchFamily="34" charset="0"/>
                <a:ea typeface="Calibri" panose="020F0502020204030204" pitchFamily="34" charset="0"/>
                <a:cs typeface="Mangal" panose="02040503050203030202" pitchFamily="18" charset="0"/>
              </a:rPr>
              <a:t>Send Feedback:-</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5" name="Content Placeholder 4">
            <a:extLst>
              <a:ext uri="{FF2B5EF4-FFF2-40B4-BE49-F238E27FC236}">
                <a16:creationId xmlns:a16="http://schemas.microsoft.com/office/drawing/2014/main" id="{EFE03B17-13D6-2D69-1B2B-F106F47EF662}"/>
              </a:ext>
            </a:extLst>
          </p:cNvPr>
          <p:cNvPicPr>
            <a:picLocks noGrp="1" noChangeAspect="1"/>
          </p:cNvPicPr>
          <p:nvPr>
            <p:ph idx="1"/>
          </p:nvPr>
        </p:nvPicPr>
        <p:blipFill>
          <a:blip r:embed="rId2"/>
          <a:stretch>
            <a:fillRect/>
          </a:stretch>
        </p:blipFill>
        <p:spPr>
          <a:xfrm>
            <a:off x="677334" y="1724409"/>
            <a:ext cx="8029666" cy="4523991"/>
          </a:xfrm>
          <a:prstGeom prst="rect">
            <a:avLst/>
          </a:prstGeom>
        </p:spPr>
      </p:pic>
    </p:spTree>
    <p:extLst>
      <p:ext uri="{BB962C8B-B14F-4D97-AF65-F5344CB8AC3E}">
        <p14:creationId xmlns:p14="http://schemas.microsoft.com/office/powerpoint/2010/main" val="1957521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1A25-0943-054C-8279-9CDF4956F874}"/>
              </a:ext>
            </a:extLst>
          </p:cNvPr>
          <p:cNvSpPr>
            <a:spLocks noGrp="1"/>
          </p:cNvSpPr>
          <p:nvPr>
            <p:ph type="title"/>
          </p:nvPr>
        </p:nvSpPr>
        <p:spPr/>
        <p:txBody>
          <a:bodyPr/>
          <a:lstStyle/>
          <a:p>
            <a:r>
              <a:rPr lang="en-IN"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Profile</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graphicFrame>
        <p:nvGraphicFramePr>
          <p:cNvPr id="4" name="Content Placeholder 3">
            <a:extLst>
              <a:ext uri="{FF2B5EF4-FFF2-40B4-BE49-F238E27FC236}">
                <a16:creationId xmlns:a16="http://schemas.microsoft.com/office/drawing/2014/main" id="{EDC34746-72BC-C165-2A25-89F66D51DB5F}"/>
              </a:ext>
            </a:extLst>
          </p:cNvPr>
          <p:cNvGraphicFramePr>
            <a:graphicFrameLocks noGrp="1"/>
          </p:cNvGraphicFramePr>
          <p:nvPr>
            <p:ph idx="1"/>
            <p:extLst>
              <p:ext uri="{D42A27DB-BD31-4B8C-83A1-F6EECF244321}">
                <p14:modId xmlns:p14="http://schemas.microsoft.com/office/powerpoint/2010/main" val="1455541662"/>
              </p:ext>
            </p:extLst>
          </p:nvPr>
        </p:nvGraphicFramePr>
        <p:xfrm>
          <a:off x="938930" y="1866572"/>
          <a:ext cx="7227608" cy="3950901"/>
        </p:xfrm>
        <a:graphic>
          <a:graphicData uri="http://schemas.openxmlformats.org/drawingml/2006/table">
            <a:tbl>
              <a:tblPr firstRow="1" firstCol="1" bandRow="1">
                <a:tableStyleId>{5C22544A-7EE6-4342-B048-85BDC9FD1C3A}</a:tableStyleId>
              </a:tblPr>
              <a:tblGrid>
                <a:gridCol w="1112411">
                  <a:extLst>
                    <a:ext uri="{9D8B030D-6E8A-4147-A177-3AD203B41FA5}">
                      <a16:colId xmlns:a16="http://schemas.microsoft.com/office/drawing/2014/main" val="1121929126"/>
                    </a:ext>
                  </a:extLst>
                </a:gridCol>
                <a:gridCol w="1321590">
                  <a:extLst>
                    <a:ext uri="{9D8B030D-6E8A-4147-A177-3AD203B41FA5}">
                      <a16:colId xmlns:a16="http://schemas.microsoft.com/office/drawing/2014/main" val="3013149942"/>
                    </a:ext>
                  </a:extLst>
                </a:gridCol>
                <a:gridCol w="2820850">
                  <a:extLst>
                    <a:ext uri="{9D8B030D-6E8A-4147-A177-3AD203B41FA5}">
                      <a16:colId xmlns:a16="http://schemas.microsoft.com/office/drawing/2014/main" val="1796528340"/>
                    </a:ext>
                  </a:extLst>
                </a:gridCol>
                <a:gridCol w="1972757">
                  <a:extLst>
                    <a:ext uri="{9D8B030D-6E8A-4147-A177-3AD203B41FA5}">
                      <a16:colId xmlns:a16="http://schemas.microsoft.com/office/drawing/2014/main" val="3701637640"/>
                    </a:ext>
                  </a:extLst>
                </a:gridCol>
              </a:tblGrid>
              <a:tr h="558968">
                <a:tc>
                  <a:txBody>
                    <a:bodyPr/>
                    <a:lstStyle/>
                    <a:p>
                      <a:pPr>
                        <a:lnSpc>
                          <a:spcPct val="106000"/>
                        </a:lnSpc>
                        <a:spcAft>
                          <a:spcPts val="800"/>
                        </a:spcAft>
                      </a:pPr>
                      <a:r>
                        <a:rPr lang="en-US" sz="1200">
                          <a:effectLst/>
                        </a:rPr>
                        <a:t>Sr no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Name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Data Type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Constraints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8811774"/>
                  </a:ext>
                </a:extLst>
              </a:tr>
              <a:tr h="597093">
                <a:tc>
                  <a:txBody>
                    <a:bodyPr/>
                    <a:lstStyle/>
                    <a:p>
                      <a:pPr>
                        <a:lnSpc>
                          <a:spcPct val="106000"/>
                        </a:lnSpc>
                        <a:spcAft>
                          <a:spcPts val="80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Id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 Primary Key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7929745"/>
                  </a:ext>
                </a:extLst>
              </a:tr>
              <a:tr h="558968">
                <a:tc>
                  <a:txBody>
                    <a:bodyPr/>
                    <a:lstStyle/>
                    <a:p>
                      <a:pPr>
                        <a:lnSpc>
                          <a:spcPct val="106000"/>
                        </a:lnSpc>
                        <a:spcAft>
                          <a:spcPts val="800"/>
                        </a:spcAft>
                      </a:pPr>
                      <a:r>
                        <a:rPr lang="en-US" sz="1200">
                          <a:effectLst/>
                        </a:rPr>
                        <a:t>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Dob</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Date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79273532"/>
                  </a:ext>
                </a:extLst>
              </a:tr>
              <a:tr h="558968">
                <a:tc>
                  <a:txBody>
                    <a:bodyPr/>
                    <a:lstStyle/>
                    <a:p>
                      <a:pPr>
                        <a:lnSpc>
                          <a:spcPct val="106000"/>
                        </a:lnSpc>
                        <a:spcAft>
                          <a:spcPts val="800"/>
                        </a:spcAft>
                      </a:pPr>
                      <a:r>
                        <a:rPr lang="en-US" sz="1200">
                          <a:effectLst/>
                        </a:rPr>
                        <a:t>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City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4478718"/>
                  </a:ext>
                </a:extLst>
              </a:tr>
              <a:tr h="558968">
                <a:tc>
                  <a:txBody>
                    <a:bodyPr/>
                    <a:lstStyle/>
                    <a:p>
                      <a:pPr>
                        <a:lnSpc>
                          <a:spcPct val="106000"/>
                        </a:lnSpc>
                        <a:spcAft>
                          <a:spcPts val="800"/>
                        </a:spcAft>
                      </a:pPr>
                      <a:r>
                        <a:rPr lang="en-US" sz="1200">
                          <a:effectLst/>
                        </a:rPr>
                        <a:t>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Address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85683601"/>
                  </a:ext>
                </a:extLst>
              </a:tr>
              <a:tr h="558968">
                <a:tc>
                  <a:txBody>
                    <a:bodyPr/>
                    <a:lstStyle/>
                    <a:p>
                      <a:pPr>
                        <a:lnSpc>
                          <a:spcPct val="106000"/>
                        </a:lnSpc>
                        <a:spcAft>
                          <a:spcPts val="800"/>
                        </a:spcAft>
                      </a:pPr>
                      <a:r>
                        <a:rPr lang="en-US" sz="1200">
                          <a:effectLst/>
                        </a:rPr>
                        <a:t>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Contact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27908864"/>
                  </a:ext>
                </a:extLst>
              </a:tr>
              <a:tr h="558968">
                <a:tc>
                  <a:txBody>
                    <a:bodyPr/>
                    <a:lstStyle/>
                    <a:p>
                      <a:pPr>
                        <a:lnSpc>
                          <a:spcPct val="106000"/>
                        </a:lnSpc>
                        <a:spcAft>
                          <a:spcPts val="800"/>
                        </a:spcAft>
                      </a:pPr>
                      <a:r>
                        <a:rPr lang="en-US" sz="1200">
                          <a:effectLst/>
                        </a:rPr>
                        <a:t>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Image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Not Null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2737947"/>
                  </a:ext>
                </a:extLst>
              </a:tr>
            </a:tbl>
          </a:graphicData>
        </a:graphic>
      </p:graphicFrame>
    </p:spTree>
    <p:extLst>
      <p:ext uri="{BB962C8B-B14F-4D97-AF65-F5344CB8AC3E}">
        <p14:creationId xmlns:p14="http://schemas.microsoft.com/office/powerpoint/2010/main" val="1136179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86B7-9E3E-2954-FA82-CF8674BD77A9}"/>
              </a:ext>
            </a:extLst>
          </p:cNvPr>
          <p:cNvSpPr>
            <a:spLocks noGrp="1"/>
          </p:cNvSpPr>
          <p:nvPr>
            <p:ph type="title"/>
          </p:nvPr>
        </p:nvSpPr>
        <p:spPr/>
        <p:txBody>
          <a:bodyPr/>
          <a:lstStyle/>
          <a:p>
            <a:r>
              <a:rPr lang="en-US" dirty="0"/>
              <a:t>Existing System </a:t>
            </a:r>
            <a:endParaRPr lang="en-IN" dirty="0"/>
          </a:p>
        </p:txBody>
      </p:sp>
      <p:sp>
        <p:nvSpPr>
          <p:cNvPr id="3" name="Content Placeholder 2">
            <a:extLst>
              <a:ext uri="{FF2B5EF4-FFF2-40B4-BE49-F238E27FC236}">
                <a16:creationId xmlns:a16="http://schemas.microsoft.com/office/drawing/2014/main" id="{B804241E-CAA4-6234-4709-9C1B01349B20}"/>
              </a:ext>
            </a:extLst>
          </p:cNvPr>
          <p:cNvSpPr>
            <a:spLocks noGrp="1"/>
          </p:cNvSpPr>
          <p:nvPr>
            <p:ph idx="1"/>
          </p:nvPr>
        </p:nvSpPr>
        <p:spPr/>
        <p:txBody>
          <a:bodyPr>
            <a:normAutofit/>
          </a:bodyPr>
          <a:lstStyle/>
          <a:p>
            <a:pPr marL="342900" lvl="0" indent="-342900">
              <a:lnSpc>
                <a:spcPct val="115000"/>
              </a:lnSpc>
              <a:spcAft>
                <a:spcPts val="8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An existing system provides manual paperwork or an excel sheet to track the buying and selling product details.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8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The customer has to go to the medical shop where the customer can get the required dairy products. Most of the time customer does not get required product which him/her looking the products at different locations. Which results in wasting a lot time in it.</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8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 In the existing system, you cannot provide feedback of the service provided to the admin (shopkeeper) directly.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1046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DC3A-3948-5E63-B91C-D338DDD09B3B}"/>
              </a:ext>
            </a:extLst>
          </p:cNvPr>
          <p:cNvSpPr>
            <a:spLocks noGrp="1"/>
          </p:cNvSpPr>
          <p:nvPr>
            <p:ph type="title"/>
          </p:nvPr>
        </p:nvSpPr>
        <p:spPr/>
        <p:txBody>
          <a:bodyPr/>
          <a:lstStyle/>
          <a:p>
            <a:r>
              <a:rPr kumimoji="0" lang="en-US" altLang="en-US" sz="4000" b="1" i="0" u="sng"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Product</a:t>
            </a:r>
            <a:endParaRPr lang="en-IN" dirty="0"/>
          </a:p>
        </p:txBody>
      </p:sp>
      <p:graphicFrame>
        <p:nvGraphicFramePr>
          <p:cNvPr id="4" name="Content Placeholder 3">
            <a:extLst>
              <a:ext uri="{FF2B5EF4-FFF2-40B4-BE49-F238E27FC236}">
                <a16:creationId xmlns:a16="http://schemas.microsoft.com/office/drawing/2014/main" id="{75AAD0A7-0EC1-7190-0217-58563F229124}"/>
              </a:ext>
            </a:extLst>
          </p:cNvPr>
          <p:cNvGraphicFramePr>
            <a:graphicFrameLocks noGrp="1"/>
          </p:cNvGraphicFramePr>
          <p:nvPr>
            <p:ph idx="1"/>
            <p:extLst>
              <p:ext uri="{D42A27DB-BD31-4B8C-83A1-F6EECF244321}">
                <p14:modId xmlns:p14="http://schemas.microsoft.com/office/powerpoint/2010/main" val="3661637230"/>
              </p:ext>
            </p:extLst>
          </p:nvPr>
        </p:nvGraphicFramePr>
        <p:xfrm>
          <a:off x="938929" y="1930399"/>
          <a:ext cx="7022656" cy="3193394"/>
        </p:xfrm>
        <a:graphic>
          <a:graphicData uri="http://schemas.openxmlformats.org/drawingml/2006/table">
            <a:tbl>
              <a:tblPr firstRow="1" firstCol="1" bandRow="1">
                <a:tableStyleId>{5C22544A-7EE6-4342-B048-85BDC9FD1C3A}</a:tableStyleId>
              </a:tblPr>
              <a:tblGrid>
                <a:gridCol w="1080867">
                  <a:extLst>
                    <a:ext uri="{9D8B030D-6E8A-4147-A177-3AD203B41FA5}">
                      <a16:colId xmlns:a16="http://schemas.microsoft.com/office/drawing/2014/main" val="4061550073"/>
                    </a:ext>
                  </a:extLst>
                </a:gridCol>
                <a:gridCol w="1284114">
                  <a:extLst>
                    <a:ext uri="{9D8B030D-6E8A-4147-A177-3AD203B41FA5}">
                      <a16:colId xmlns:a16="http://schemas.microsoft.com/office/drawing/2014/main" val="2979798497"/>
                    </a:ext>
                  </a:extLst>
                </a:gridCol>
                <a:gridCol w="2740859">
                  <a:extLst>
                    <a:ext uri="{9D8B030D-6E8A-4147-A177-3AD203B41FA5}">
                      <a16:colId xmlns:a16="http://schemas.microsoft.com/office/drawing/2014/main" val="1755013652"/>
                    </a:ext>
                  </a:extLst>
                </a:gridCol>
                <a:gridCol w="1916816">
                  <a:extLst>
                    <a:ext uri="{9D8B030D-6E8A-4147-A177-3AD203B41FA5}">
                      <a16:colId xmlns:a16="http://schemas.microsoft.com/office/drawing/2014/main" val="263675534"/>
                    </a:ext>
                  </a:extLst>
                </a:gridCol>
              </a:tblGrid>
              <a:tr h="453184">
                <a:tc>
                  <a:txBody>
                    <a:bodyPr/>
                    <a:lstStyle/>
                    <a:p>
                      <a:pPr>
                        <a:lnSpc>
                          <a:spcPct val="106000"/>
                        </a:lnSpc>
                        <a:spcAft>
                          <a:spcPts val="800"/>
                        </a:spcAft>
                      </a:pPr>
                      <a:r>
                        <a:rPr lang="en-US" sz="1200">
                          <a:effectLst/>
                        </a:rPr>
                        <a:t>Sr no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Name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Data Type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Constraints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2770129"/>
                  </a:ext>
                </a:extLst>
              </a:tr>
              <a:tr h="451692">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1</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Image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Varchar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Not Null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6866912"/>
                  </a:ext>
                </a:extLst>
              </a:tr>
              <a:tr h="453184">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2</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54442689"/>
                  </a:ext>
                </a:extLst>
              </a:tr>
              <a:tr h="453184">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3</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Price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Not Null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31628414"/>
                  </a:ext>
                </a:extLst>
              </a:tr>
              <a:tr h="453184">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4</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Desc</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Not Null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9811417"/>
                  </a:ext>
                </a:extLst>
              </a:tr>
              <a:tr h="928966">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Category_id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Not Null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10084410"/>
                  </a:ext>
                </a:extLst>
              </a:tr>
            </a:tbl>
          </a:graphicData>
        </a:graphic>
      </p:graphicFrame>
    </p:spTree>
    <p:extLst>
      <p:ext uri="{BB962C8B-B14F-4D97-AF65-F5344CB8AC3E}">
        <p14:creationId xmlns:p14="http://schemas.microsoft.com/office/powerpoint/2010/main" val="267622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1998-813F-1ABC-F661-AF88EB0FEEFF}"/>
              </a:ext>
            </a:extLst>
          </p:cNvPr>
          <p:cNvSpPr>
            <a:spLocks noGrp="1"/>
          </p:cNvSpPr>
          <p:nvPr>
            <p:ph type="title"/>
          </p:nvPr>
        </p:nvSpPr>
        <p:spPr/>
        <p:txBody>
          <a:bodyPr>
            <a:normAutofit fontScale="90000"/>
          </a:bodyPr>
          <a:lstStyle/>
          <a:p>
            <a:r>
              <a:rPr lang="en-IN" dirty="0"/>
              <a:t>CART &amp; CATEGORY</a:t>
            </a:r>
            <a:br>
              <a:rPr lang="en-IN" dirty="0"/>
            </a:br>
            <a:br>
              <a:rPr lang="en-IN" dirty="0"/>
            </a:br>
            <a:endParaRPr lang="en-IN" dirty="0"/>
          </a:p>
        </p:txBody>
      </p:sp>
      <p:graphicFrame>
        <p:nvGraphicFramePr>
          <p:cNvPr id="4" name="Content Placeholder 3">
            <a:extLst>
              <a:ext uri="{FF2B5EF4-FFF2-40B4-BE49-F238E27FC236}">
                <a16:creationId xmlns:a16="http://schemas.microsoft.com/office/drawing/2014/main" id="{F5FEC643-D9A6-7230-CDBF-A04F3EBE4FC4}"/>
              </a:ext>
            </a:extLst>
          </p:cNvPr>
          <p:cNvGraphicFramePr>
            <a:graphicFrameLocks noGrp="1"/>
          </p:cNvGraphicFramePr>
          <p:nvPr>
            <p:ph idx="1"/>
            <p:extLst>
              <p:ext uri="{D42A27DB-BD31-4B8C-83A1-F6EECF244321}">
                <p14:modId xmlns:p14="http://schemas.microsoft.com/office/powerpoint/2010/main" val="3742644445"/>
              </p:ext>
            </p:extLst>
          </p:nvPr>
        </p:nvGraphicFramePr>
        <p:xfrm>
          <a:off x="677333" y="2132681"/>
          <a:ext cx="6212045" cy="1791939"/>
        </p:xfrm>
        <a:graphic>
          <a:graphicData uri="http://schemas.openxmlformats.org/drawingml/2006/table">
            <a:tbl>
              <a:tblPr firstRow="1" firstCol="1" bandRow="1">
                <a:tableStyleId>{5C22544A-7EE6-4342-B048-85BDC9FD1C3A}</a:tableStyleId>
              </a:tblPr>
              <a:tblGrid>
                <a:gridCol w="956104">
                  <a:extLst>
                    <a:ext uri="{9D8B030D-6E8A-4147-A177-3AD203B41FA5}">
                      <a16:colId xmlns:a16="http://schemas.microsoft.com/office/drawing/2014/main" val="2729884722"/>
                    </a:ext>
                  </a:extLst>
                </a:gridCol>
                <a:gridCol w="1135891">
                  <a:extLst>
                    <a:ext uri="{9D8B030D-6E8A-4147-A177-3AD203B41FA5}">
                      <a16:colId xmlns:a16="http://schemas.microsoft.com/office/drawing/2014/main" val="398753144"/>
                    </a:ext>
                  </a:extLst>
                </a:gridCol>
                <a:gridCol w="2424488">
                  <a:extLst>
                    <a:ext uri="{9D8B030D-6E8A-4147-A177-3AD203B41FA5}">
                      <a16:colId xmlns:a16="http://schemas.microsoft.com/office/drawing/2014/main" val="3234405200"/>
                    </a:ext>
                  </a:extLst>
                </a:gridCol>
                <a:gridCol w="1695562">
                  <a:extLst>
                    <a:ext uri="{9D8B030D-6E8A-4147-A177-3AD203B41FA5}">
                      <a16:colId xmlns:a16="http://schemas.microsoft.com/office/drawing/2014/main" val="2875295886"/>
                    </a:ext>
                  </a:extLst>
                </a:gridCol>
              </a:tblGrid>
              <a:tr h="354849">
                <a:tc>
                  <a:txBody>
                    <a:bodyPr/>
                    <a:lstStyle/>
                    <a:p>
                      <a:pPr>
                        <a:lnSpc>
                          <a:spcPct val="106000"/>
                        </a:lnSpc>
                        <a:spcAft>
                          <a:spcPts val="800"/>
                        </a:spcAft>
                      </a:pPr>
                      <a:r>
                        <a:rPr lang="en-US" sz="1200">
                          <a:effectLst/>
                        </a:rPr>
                        <a:t>Sr no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Name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Data Type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Constraints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34454324"/>
                  </a:ext>
                </a:extLst>
              </a:tr>
              <a:tr h="727392">
                <a:tc>
                  <a:txBody>
                    <a:bodyPr/>
                    <a:lstStyle/>
                    <a:p>
                      <a:pPr>
                        <a:lnSpc>
                          <a:spcPct val="106000"/>
                        </a:lnSpc>
                        <a:spcAft>
                          <a:spcPts val="800"/>
                        </a:spcAft>
                      </a:pPr>
                      <a:r>
                        <a:rPr lang="en-US" sz="1200" dirty="0">
                          <a:effectLst/>
                        </a:rPr>
                        <a:t>1.</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Id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Integer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 Primary Key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73735345"/>
                  </a:ext>
                </a:extLst>
              </a:tr>
              <a:tr h="354849">
                <a:tc>
                  <a:txBody>
                    <a:bodyPr/>
                    <a:lstStyle/>
                    <a:p>
                      <a:pPr>
                        <a:lnSpc>
                          <a:spcPct val="106000"/>
                        </a:lnSpc>
                        <a:spcAft>
                          <a:spcPts val="800"/>
                        </a:spcAft>
                      </a:pPr>
                      <a:r>
                        <a:rPr lang="en-US" sz="1200">
                          <a:effectLst/>
                        </a:rPr>
                        <a:t>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Product_id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Integer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67124807"/>
                  </a:ext>
                </a:extLst>
              </a:tr>
              <a:tr h="354849">
                <a:tc>
                  <a:txBody>
                    <a:bodyPr/>
                    <a:lstStyle/>
                    <a:p>
                      <a:pPr>
                        <a:lnSpc>
                          <a:spcPct val="106000"/>
                        </a:lnSpc>
                        <a:spcAft>
                          <a:spcPts val="800"/>
                        </a:spcAft>
                      </a:pPr>
                      <a:r>
                        <a:rPr lang="en-US" sz="1200">
                          <a:effectLst/>
                        </a:rPr>
                        <a:t>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Profile_id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Not Null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96034061"/>
                  </a:ext>
                </a:extLst>
              </a:tr>
            </a:tbl>
          </a:graphicData>
        </a:graphic>
      </p:graphicFrame>
      <p:sp>
        <p:nvSpPr>
          <p:cNvPr id="5" name="Rectangle 1">
            <a:extLst>
              <a:ext uri="{FF2B5EF4-FFF2-40B4-BE49-F238E27FC236}">
                <a16:creationId xmlns:a16="http://schemas.microsoft.com/office/drawing/2014/main" id="{C1C4B5B5-1714-CF8B-110E-4C59F0A43362}"/>
              </a:ext>
            </a:extLst>
          </p:cNvPr>
          <p:cNvSpPr>
            <a:spLocks noChangeArrowheads="1"/>
          </p:cNvSpPr>
          <p:nvPr/>
        </p:nvSpPr>
        <p:spPr bwMode="auto">
          <a:xfrm>
            <a:off x="-361950" y="-2476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200" b="1" i="0" u="sng"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0A2634DD-821D-0006-FFF5-343488AD426E}"/>
              </a:ext>
            </a:extLst>
          </p:cNvPr>
          <p:cNvGraphicFramePr>
            <a:graphicFrameLocks noGrp="1"/>
          </p:cNvGraphicFramePr>
          <p:nvPr>
            <p:extLst>
              <p:ext uri="{D42A27DB-BD31-4B8C-83A1-F6EECF244321}">
                <p14:modId xmlns:p14="http://schemas.microsoft.com/office/powerpoint/2010/main" val="1817534363"/>
              </p:ext>
            </p:extLst>
          </p:nvPr>
        </p:nvGraphicFramePr>
        <p:xfrm>
          <a:off x="677334" y="4559300"/>
          <a:ext cx="6212045" cy="2246472"/>
        </p:xfrm>
        <a:graphic>
          <a:graphicData uri="http://schemas.openxmlformats.org/drawingml/2006/table">
            <a:tbl>
              <a:tblPr firstRow="1" firstCol="1" bandRow="1">
                <a:tableStyleId>{5C22544A-7EE6-4342-B048-85BDC9FD1C3A}</a:tableStyleId>
              </a:tblPr>
              <a:tblGrid>
                <a:gridCol w="956104">
                  <a:extLst>
                    <a:ext uri="{9D8B030D-6E8A-4147-A177-3AD203B41FA5}">
                      <a16:colId xmlns:a16="http://schemas.microsoft.com/office/drawing/2014/main" val="2591050148"/>
                    </a:ext>
                  </a:extLst>
                </a:gridCol>
                <a:gridCol w="1032833">
                  <a:extLst>
                    <a:ext uri="{9D8B030D-6E8A-4147-A177-3AD203B41FA5}">
                      <a16:colId xmlns:a16="http://schemas.microsoft.com/office/drawing/2014/main" val="893041797"/>
                    </a:ext>
                  </a:extLst>
                </a:gridCol>
                <a:gridCol w="2527546">
                  <a:extLst>
                    <a:ext uri="{9D8B030D-6E8A-4147-A177-3AD203B41FA5}">
                      <a16:colId xmlns:a16="http://schemas.microsoft.com/office/drawing/2014/main" val="1303123981"/>
                    </a:ext>
                  </a:extLst>
                </a:gridCol>
                <a:gridCol w="1695562">
                  <a:extLst>
                    <a:ext uri="{9D8B030D-6E8A-4147-A177-3AD203B41FA5}">
                      <a16:colId xmlns:a16="http://schemas.microsoft.com/office/drawing/2014/main" val="1749338401"/>
                    </a:ext>
                  </a:extLst>
                </a:gridCol>
              </a:tblGrid>
              <a:tr h="554703">
                <a:tc>
                  <a:txBody>
                    <a:bodyPr/>
                    <a:lstStyle/>
                    <a:p>
                      <a:pPr>
                        <a:lnSpc>
                          <a:spcPct val="106000"/>
                        </a:lnSpc>
                        <a:spcAft>
                          <a:spcPts val="800"/>
                        </a:spcAft>
                      </a:pPr>
                      <a:r>
                        <a:rPr lang="en-US" sz="1200">
                          <a:effectLst/>
                        </a:rPr>
                        <a:t>Sr no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Name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Data Type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Constraints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39810986"/>
                  </a:ext>
                </a:extLst>
              </a:tr>
              <a:tr h="1137066">
                <a:tc>
                  <a:txBody>
                    <a:bodyPr/>
                    <a:lstStyle/>
                    <a:p>
                      <a:pPr>
                        <a:lnSpc>
                          <a:spcPct val="106000"/>
                        </a:lnSpc>
                        <a:spcAft>
                          <a:spcPts val="80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Id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Integer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 Primary Key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00756142"/>
                  </a:ext>
                </a:extLst>
              </a:tr>
              <a:tr h="554703">
                <a:tc>
                  <a:txBody>
                    <a:bodyPr/>
                    <a:lstStyle/>
                    <a:p>
                      <a:pPr>
                        <a:lnSpc>
                          <a:spcPct val="106000"/>
                        </a:lnSpc>
                        <a:spcAft>
                          <a:spcPts val="800"/>
                        </a:spcAft>
                      </a:pPr>
                      <a:r>
                        <a:rPr lang="en-US" sz="1200">
                          <a:effectLst/>
                        </a:rPr>
                        <a:t>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Varchar</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Not Null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9410758"/>
                  </a:ext>
                </a:extLst>
              </a:tr>
            </a:tbl>
          </a:graphicData>
        </a:graphic>
      </p:graphicFrame>
      <p:sp>
        <p:nvSpPr>
          <p:cNvPr id="11" name="TextBox 10">
            <a:extLst>
              <a:ext uri="{FF2B5EF4-FFF2-40B4-BE49-F238E27FC236}">
                <a16:creationId xmlns:a16="http://schemas.microsoft.com/office/drawing/2014/main" id="{B78CE650-3A55-9690-24DC-C022AB52D291}"/>
              </a:ext>
            </a:extLst>
          </p:cNvPr>
          <p:cNvSpPr txBox="1"/>
          <p:nvPr/>
        </p:nvSpPr>
        <p:spPr>
          <a:xfrm>
            <a:off x="980600" y="1707851"/>
            <a:ext cx="2193291" cy="369332"/>
          </a:xfrm>
          <a:prstGeom prst="rect">
            <a:avLst/>
          </a:prstGeom>
          <a:noFill/>
        </p:spPr>
        <p:txBody>
          <a:bodyPr wrap="square" rtlCol="0">
            <a:spAutoFit/>
          </a:bodyPr>
          <a:lstStyle/>
          <a:p>
            <a:r>
              <a:rPr lang="en-IN" dirty="0"/>
              <a:t>CART</a:t>
            </a:r>
          </a:p>
        </p:txBody>
      </p:sp>
      <p:sp>
        <p:nvSpPr>
          <p:cNvPr id="12" name="TextBox 11">
            <a:extLst>
              <a:ext uri="{FF2B5EF4-FFF2-40B4-BE49-F238E27FC236}">
                <a16:creationId xmlns:a16="http://schemas.microsoft.com/office/drawing/2014/main" id="{571C0DB4-8D5E-7920-C224-CF78431851DF}"/>
              </a:ext>
            </a:extLst>
          </p:cNvPr>
          <p:cNvSpPr txBox="1"/>
          <p:nvPr/>
        </p:nvSpPr>
        <p:spPr>
          <a:xfrm>
            <a:off x="916954" y="4126901"/>
            <a:ext cx="1917541" cy="369332"/>
          </a:xfrm>
          <a:prstGeom prst="rect">
            <a:avLst/>
          </a:prstGeom>
          <a:noFill/>
        </p:spPr>
        <p:txBody>
          <a:bodyPr wrap="square" rtlCol="0">
            <a:spAutoFit/>
          </a:bodyPr>
          <a:lstStyle/>
          <a:p>
            <a:r>
              <a:rPr lang="en-IN" dirty="0"/>
              <a:t>CATEGORY</a:t>
            </a:r>
          </a:p>
        </p:txBody>
      </p:sp>
    </p:spTree>
    <p:extLst>
      <p:ext uri="{BB962C8B-B14F-4D97-AF65-F5344CB8AC3E}">
        <p14:creationId xmlns:p14="http://schemas.microsoft.com/office/powerpoint/2010/main" val="1904769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28D1-5C92-0933-BB27-31BD0F4EB28A}"/>
              </a:ext>
            </a:extLst>
          </p:cNvPr>
          <p:cNvSpPr>
            <a:spLocks noGrp="1"/>
          </p:cNvSpPr>
          <p:nvPr>
            <p:ph type="title"/>
          </p:nvPr>
        </p:nvSpPr>
        <p:spPr/>
        <p:txBody>
          <a:bodyPr/>
          <a:lstStyle/>
          <a:p>
            <a:r>
              <a:rPr kumimoji="0" lang="en-US" altLang="en-US" sz="4000" b="1" i="0" u="sng"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Booking</a:t>
            </a:r>
            <a:br>
              <a:rPr kumimoji="0" lang="en-US" altLang="en-US" sz="2000" b="0" i="0" u="none" strike="noStrike" cap="none" normalizeH="0" baseline="0" dirty="0">
                <a:ln>
                  <a:noFill/>
                </a:ln>
                <a:solidFill>
                  <a:schemeClr val="tx1"/>
                </a:solidFill>
                <a:effectLst/>
              </a:rPr>
            </a:br>
            <a:endParaRPr lang="en-IN" dirty="0"/>
          </a:p>
        </p:txBody>
      </p:sp>
      <p:graphicFrame>
        <p:nvGraphicFramePr>
          <p:cNvPr id="4" name="Content Placeholder 3">
            <a:extLst>
              <a:ext uri="{FF2B5EF4-FFF2-40B4-BE49-F238E27FC236}">
                <a16:creationId xmlns:a16="http://schemas.microsoft.com/office/drawing/2014/main" id="{2ACA6CED-079E-EAD3-4EBD-A67A096F2115}"/>
              </a:ext>
            </a:extLst>
          </p:cNvPr>
          <p:cNvGraphicFramePr>
            <a:graphicFrameLocks noGrp="1"/>
          </p:cNvGraphicFramePr>
          <p:nvPr>
            <p:ph idx="1"/>
            <p:extLst>
              <p:ext uri="{D42A27DB-BD31-4B8C-83A1-F6EECF244321}">
                <p14:modId xmlns:p14="http://schemas.microsoft.com/office/powerpoint/2010/main" val="3967048645"/>
              </p:ext>
            </p:extLst>
          </p:nvPr>
        </p:nvGraphicFramePr>
        <p:xfrm>
          <a:off x="677334" y="2428546"/>
          <a:ext cx="7095066" cy="3136680"/>
        </p:xfrm>
        <a:graphic>
          <a:graphicData uri="http://schemas.openxmlformats.org/drawingml/2006/table">
            <a:tbl>
              <a:tblPr firstRow="1" firstCol="1" bandRow="1">
                <a:tableStyleId>{5C22544A-7EE6-4342-B048-85BDC9FD1C3A}</a:tableStyleId>
              </a:tblPr>
              <a:tblGrid>
                <a:gridCol w="1092011">
                  <a:extLst>
                    <a:ext uri="{9D8B030D-6E8A-4147-A177-3AD203B41FA5}">
                      <a16:colId xmlns:a16="http://schemas.microsoft.com/office/drawing/2014/main" val="214612671"/>
                    </a:ext>
                  </a:extLst>
                </a:gridCol>
                <a:gridCol w="1297354">
                  <a:extLst>
                    <a:ext uri="{9D8B030D-6E8A-4147-A177-3AD203B41FA5}">
                      <a16:colId xmlns:a16="http://schemas.microsoft.com/office/drawing/2014/main" val="561560628"/>
                    </a:ext>
                  </a:extLst>
                </a:gridCol>
                <a:gridCol w="2769121">
                  <a:extLst>
                    <a:ext uri="{9D8B030D-6E8A-4147-A177-3AD203B41FA5}">
                      <a16:colId xmlns:a16="http://schemas.microsoft.com/office/drawing/2014/main" val="1945506029"/>
                    </a:ext>
                  </a:extLst>
                </a:gridCol>
                <a:gridCol w="1936580">
                  <a:extLst>
                    <a:ext uri="{9D8B030D-6E8A-4147-A177-3AD203B41FA5}">
                      <a16:colId xmlns:a16="http://schemas.microsoft.com/office/drawing/2014/main" val="2192305101"/>
                    </a:ext>
                  </a:extLst>
                </a:gridCol>
              </a:tblGrid>
              <a:tr h="522780">
                <a:tc>
                  <a:txBody>
                    <a:bodyPr/>
                    <a:lstStyle/>
                    <a:p>
                      <a:pPr>
                        <a:lnSpc>
                          <a:spcPct val="106000"/>
                        </a:lnSpc>
                        <a:spcAft>
                          <a:spcPts val="800"/>
                        </a:spcAft>
                      </a:pPr>
                      <a:r>
                        <a:rPr lang="en-US" sz="1200">
                          <a:effectLst/>
                        </a:rPr>
                        <a:t>Sr no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Name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Data Type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Constraints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2599037"/>
                  </a:ext>
                </a:extLst>
              </a:tr>
              <a:tr h="522780">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1</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Book_date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Not Null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55484592"/>
                  </a:ext>
                </a:extLst>
              </a:tr>
              <a:tr h="522780">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2</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Total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73220916"/>
                  </a:ext>
                </a:extLst>
              </a:tr>
              <a:tr h="522780">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3</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Booking_id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Varchar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9553884"/>
                  </a:ext>
                </a:extLst>
              </a:tr>
              <a:tr h="522780">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4</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Profile_id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Integer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21081063"/>
                  </a:ext>
                </a:extLst>
              </a:tr>
              <a:tr h="522780">
                <a:tc>
                  <a:txBody>
                    <a:bodyPr/>
                    <a:lstStyle/>
                    <a:p>
                      <a:pPr>
                        <a:lnSpc>
                          <a:spcPct val="106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quantity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a:effectLst/>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800"/>
                        </a:spcAft>
                      </a:pPr>
                      <a:r>
                        <a:rPr lang="en-US" sz="1200" dirty="0">
                          <a:effectLst/>
                        </a:rPr>
                        <a:t>Not Null</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265627"/>
                  </a:ext>
                </a:extLst>
              </a:tr>
            </a:tbl>
          </a:graphicData>
        </a:graphic>
      </p:graphicFrame>
      <p:sp>
        <p:nvSpPr>
          <p:cNvPr id="5" name="Rectangle 1">
            <a:extLst>
              <a:ext uri="{FF2B5EF4-FFF2-40B4-BE49-F238E27FC236}">
                <a16:creationId xmlns:a16="http://schemas.microsoft.com/office/drawing/2014/main" id="{713AB404-EB87-DB52-CF1F-1D735B3B48A2}"/>
              </a:ext>
            </a:extLst>
          </p:cNvPr>
          <p:cNvSpPr>
            <a:spLocks noChangeArrowheads="1"/>
          </p:cNvSpPr>
          <p:nvPr/>
        </p:nvSpPr>
        <p:spPr bwMode="auto">
          <a:xfrm>
            <a:off x="0" y="-84078"/>
            <a:ext cx="143988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SR No </a:t>
            </a:r>
            <a:r>
              <a:rPr kumimoji="0" lang="en-US" altLang="en-US" sz="1200" b="1" i="0" u="sng"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Structure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4400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4562-0D96-79D0-6156-D07B5F8D02FC}"/>
              </a:ext>
            </a:extLst>
          </p:cNvPr>
          <p:cNvSpPr>
            <a:spLocks noGrp="1"/>
          </p:cNvSpPr>
          <p:nvPr>
            <p:ph type="title"/>
          </p:nvPr>
        </p:nvSpPr>
        <p:spPr/>
        <p:txBody>
          <a:bodyPr/>
          <a:lstStyle/>
          <a:p>
            <a:r>
              <a:rPr lang="en-US" dirty="0"/>
              <a:t> Test Case</a:t>
            </a:r>
            <a:endParaRPr lang="en-IN" dirty="0"/>
          </a:p>
        </p:txBody>
      </p:sp>
      <p:graphicFrame>
        <p:nvGraphicFramePr>
          <p:cNvPr id="6" name="Content Placeholder 5">
            <a:extLst>
              <a:ext uri="{FF2B5EF4-FFF2-40B4-BE49-F238E27FC236}">
                <a16:creationId xmlns:a16="http://schemas.microsoft.com/office/drawing/2014/main" id="{A0F3DCC4-FBA9-DEA7-E102-47916B3F4DCC}"/>
              </a:ext>
            </a:extLst>
          </p:cNvPr>
          <p:cNvGraphicFramePr>
            <a:graphicFrameLocks noGrp="1"/>
          </p:cNvGraphicFramePr>
          <p:nvPr>
            <p:ph idx="1"/>
            <p:extLst>
              <p:ext uri="{D42A27DB-BD31-4B8C-83A1-F6EECF244321}">
                <p14:modId xmlns:p14="http://schemas.microsoft.com/office/powerpoint/2010/main" val="1215988142"/>
              </p:ext>
            </p:extLst>
          </p:nvPr>
        </p:nvGraphicFramePr>
        <p:xfrm>
          <a:off x="527288" y="2247198"/>
          <a:ext cx="7579975" cy="4407383"/>
        </p:xfrm>
        <a:graphic>
          <a:graphicData uri="http://schemas.openxmlformats.org/drawingml/2006/table">
            <a:tbl>
              <a:tblPr firstRow="1" firstCol="1" bandRow="1">
                <a:tableStyleId>{5C22544A-7EE6-4342-B048-85BDC9FD1C3A}</a:tableStyleId>
              </a:tblPr>
              <a:tblGrid>
                <a:gridCol w="518558">
                  <a:extLst>
                    <a:ext uri="{9D8B030D-6E8A-4147-A177-3AD203B41FA5}">
                      <a16:colId xmlns:a16="http://schemas.microsoft.com/office/drawing/2014/main" val="1086073170"/>
                    </a:ext>
                  </a:extLst>
                </a:gridCol>
                <a:gridCol w="1671931">
                  <a:extLst>
                    <a:ext uri="{9D8B030D-6E8A-4147-A177-3AD203B41FA5}">
                      <a16:colId xmlns:a16="http://schemas.microsoft.com/office/drawing/2014/main" val="1574141243"/>
                    </a:ext>
                  </a:extLst>
                </a:gridCol>
                <a:gridCol w="1679443">
                  <a:extLst>
                    <a:ext uri="{9D8B030D-6E8A-4147-A177-3AD203B41FA5}">
                      <a16:colId xmlns:a16="http://schemas.microsoft.com/office/drawing/2014/main" val="4176480051"/>
                    </a:ext>
                  </a:extLst>
                </a:gridCol>
                <a:gridCol w="1272273">
                  <a:extLst>
                    <a:ext uri="{9D8B030D-6E8A-4147-A177-3AD203B41FA5}">
                      <a16:colId xmlns:a16="http://schemas.microsoft.com/office/drawing/2014/main" val="701891154"/>
                    </a:ext>
                  </a:extLst>
                </a:gridCol>
                <a:gridCol w="1308388">
                  <a:extLst>
                    <a:ext uri="{9D8B030D-6E8A-4147-A177-3AD203B41FA5}">
                      <a16:colId xmlns:a16="http://schemas.microsoft.com/office/drawing/2014/main" val="2577305846"/>
                    </a:ext>
                  </a:extLst>
                </a:gridCol>
                <a:gridCol w="1129382">
                  <a:extLst>
                    <a:ext uri="{9D8B030D-6E8A-4147-A177-3AD203B41FA5}">
                      <a16:colId xmlns:a16="http://schemas.microsoft.com/office/drawing/2014/main" val="229782881"/>
                    </a:ext>
                  </a:extLst>
                </a:gridCol>
              </a:tblGrid>
              <a:tr h="323389">
                <a:tc>
                  <a:txBody>
                    <a:bodyPr/>
                    <a:lstStyle/>
                    <a:p>
                      <a:pPr algn="just">
                        <a:lnSpc>
                          <a:spcPct val="106000"/>
                        </a:lnSpc>
                        <a:spcAft>
                          <a:spcPts val="800"/>
                        </a:spcAft>
                      </a:pPr>
                      <a:r>
                        <a:rPr lang="en-IN" sz="1000" dirty="0">
                          <a:effectLst/>
                        </a:rPr>
                        <a:t>Sr.</a:t>
                      </a:r>
                    </a:p>
                    <a:p>
                      <a:pPr algn="just">
                        <a:lnSpc>
                          <a:spcPct val="106000"/>
                        </a:lnSpc>
                        <a:spcAft>
                          <a:spcPts val="800"/>
                        </a:spcAft>
                      </a:pPr>
                      <a:r>
                        <a:rPr lang="en-IN" sz="1000" dirty="0">
                          <a:effectLst/>
                        </a:rPr>
                        <a:t>No</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Test to be Performed</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Expected Result</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Actual Result</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Test</a:t>
                      </a:r>
                    </a:p>
                    <a:p>
                      <a:pPr algn="just">
                        <a:lnSpc>
                          <a:spcPct val="106000"/>
                        </a:lnSpc>
                        <a:spcAft>
                          <a:spcPts val="800"/>
                        </a:spcAft>
                      </a:pPr>
                      <a:r>
                        <a:rPr lang="en-IN" sz="1000">
                          <a:effectLst/>
                        </a:rPr>
                        <a:t>Pass/Failed</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Remark</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extLst>
                  <a:ext uri="{0D108BD9-81ED-4DB2-BD59-A6C34878D82A}">
                    <a16:rowId xmlns:a16="http://schemas.microsoft.com/office/drawing/2014/main" val="3577779661"/>
                  </a:ext>
                </a:extLst>
              </a:tr>
              <a:tr h="425935">
                <a:tc>
                  <a:txBody>
                    <a:bodyPr/>
                    <a:lstStyle/>
                    <a:p>
                      <a:pPr algn="just">
                        <a:lnSpc>
                          <a:spcPct val="106000"/>
                        </a:lnSpc>
                        <a:spcAft>
                          <a:spcPts val="800"/>
                        </a:spcAft>
                      </a:pPr>
                      <a:r>
                        <a:rPr lang="en-IN" sz="1000" dirty="0">
                          <a:effectLst/>
                        </a:rPr>
                        <a:t>1.</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Do the registration with empty fields.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Registration failed. Message should be display “Please fill the all details”.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Registration failed. Message shown “Please fill the all details”.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Pass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 </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extLst>
                  <a:ext uri="{0D108BD9-81ED-4DB2-BD59-A6C34878D82A}">
                    <a16:rowId xmlns:a16="http://schemas.microsoft.com/office/drawing/2014/main" val="4157527963"/>
                  </a:ext>
                </a:extLst>
              </a:tr>
              <a:tr h="533708">
                <a:tc>
                  <a:txBody>
                    <a:bodyPr/>
                    <a:lstStyle/>
                    <a:p>
                      <a:pPr algn="just">
                        <a:lnSpc>
                          <a:spcPct val="106000"/>
                        </a:lnSpc>
                        <a:spcAft>
                          <a:spcPts val="800"/>
                        </a:spcAft>
                      </a:pPr>
                      <a:r>
                        <a:rPr lang="en-IN" sz="1000">
                          <a:effectLst/>
                        </a:rPr>
                        <a:t>2.</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Do the registration with duplicate username.</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Registration failed. Message should be display “Username already registered”.</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Registration failed. Message shown “Username already registered”.</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Pass</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 </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extLst>
                  <a:ext uri="{0D108BD9-81ED-4DB2-BD59-A6C34878D82A}">
                    <a16:rowId xmlns:a16="http://schemas.microsoft.com/office/drawing/2014/main" val="1873719095"/>
                  </a:ext>
                </a:extLst>
              </a:tr>
              <a:tr h="425935">
                <a:tc>
                  <a:txBody>
                    <a:bodyPr/>
                    <a:lstStyle/>
                    <a:p>
                      <a:pPr algn="just">
                        <a:lnSpc>
                          <a:spcPct val="106000"/>
                        </a:lnSpc>
                        <a:spcAft>
                          <a:spcPts val="800"/>
                        </a:spcAft>
                      </a:pPr>
                      <a:r>
                        <a:rPr lang="en-IN" sz="1000">
                          <a:effectLst/>
                        </a:rPr>
                        <a:t>3.</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Do the registration with invalid email address.</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Registration failed. Message should be display “Invalid email id”.</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Registration failed. Message shown “Invalid email id”.</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Pass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 </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extLst>
                  <a:ext uri="{0D108BD9-81ED-4DB2-BD59-A6C34878D82A}">
                    <a16:rowId xmlns:a16="http://schemas.microsoft.com/office/drawing/2014/main" val="2420620685"/>
                  </a:ext>
                </a:extLst>
              </a:tr>
              <a:tr h="392529">
                <a:tc>
                  <a:txBody>
                    <a:bodyPr/>
                    <a:lstStyle/>
                    <a:p>
                      <a:pPr algn="just">
                        <a:lnSpc>
                          <a:spcPct val="106000"/>
                        </a:lnSpc>
                        <a:spcAft>
                          <a:spcPts val="800"/>
                        </a:spcAft>
                      </a:pPr>
                      <a:r>
                        <a:rPr lang="en-IN" sz="1000">
                          <a:effectLst/>
                        </a:rPr>
                        <a:t>4.</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Enter valid mobile number.</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Registration should be successful.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ts val="1500"/>
                        </a:lnSpc>
                        <a:spcAft>
                          <a:spcPts val="800"/>
                        </a:spcAft>
                      </a:pPr>
                      <a:r>
                        <a:rPr lang="en-IN" sz="1000">
                          <a:effectLst/>
                        </a:rPr>
                        <a:t>Registration Successful.</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Pass</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 </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extLst>
                  <a:ext uri="{0D108BD9-81ED-4DB2-BD59-A6C34878D82A}">
                    <a16:rowId xmlns:a16="http://schemas.microsoft.com/office/drawing/2014/main" val="776065554"/>
                  </a:ext>
                </a:extLst>
              </a:tr>
              <a:tr h="1240020">
                <a:tc>
                  <a:txBody>
                    <a:bodyPr/>
                    <a:lstStyle/>
                    <a:p>
                      <a:pPr algn="just">
                        <a:lnSpc>
                          <a:spcPct val="106000"/>
                        </a:lnSpc>
                        <a:spcAft>
                          <a:spcPts val="800"/>
                        </a:spcAft>
                      </a:pPr>
                      <a:r>
                        <a:rPr lang="en-IN" sz="1000">
                          <a:effectLst/>
                        </a:rPr>
                        <a:t>5.</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Do the registration with full name containing at least first name and last name without space.</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ts val="1500"/>
                        </a:lnSpc>
                        <a:spcAft>
                          <a:spcPts val="800"/>
                        </a:spcAft>
                      </a:pPr>
                      <a:r>
                        <a:rPr lang="en-IN" sz="1000" dirty="0">
                          <a:effectLst/>
                        </a:rPr>
                        <a:t>Registration failed. Message should be display “Full name contains at least first name &amp; last name with space”.</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ts val="1500"/>
                        </a:lnSpc>
                        <a:spcAft>
                          <a:spcPts val="800"/>
                        </a:spcAft>
                      </a:pPr>
                      <a:r>
                        <a:rPr lang="en-IN" sz="1000" dirty="0">
                          <a:effectLst/>
                        </a:rPr>
                        <a:t>Registration failed. Message shown “Full name contains at least first name &amp; last name with space”.</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Pass</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 </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extLst>
                  <a:ext uri="{0D108BD9-81ED-4DB2-BD59-A6C34878D82A}">
                    <a16:rowId xmlns:a16="http://schemas.microsoft.com/office/drawing/2014/main" val="2988998073"/>
                  </a:ext>
                </a:extLst>
              </a:tr>
              <a:tr h="604402">
                <a:tc>
                  <a:txBody>
                    <a:bodyPr/>
                    <a:lstStyle/>
                    <a:p>
                      <a:pPr algn="just">
                        <a:lnSpc>
                          <a:spcPct val="106000"/>
                        </a:lnSpc>
                        <a:spcAft>
                          <a:spcPts val="800"/>
                        </a:spcAft>
                      </a:pPr>
                      <a:r>
                        <a:rPr lang="en-IN" sz="1000">
                          <a:effectLst/>
                        </a:rPr>
                        <a:t>6.</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a:effectLst/>
                        </a:rPr>
                        <a:t>Verify whether the user has leave empty field.</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ts val="1500"/>
                        </a:lnSpc>
                        <a:spcAft>
                          <a:spcPts val="800"/>
                        </a:spcAft>
                      </a:pPr>
                      <a:r>
                        <a:rPr lang="en-IN" sz="1000">
                          <a:effectLst/>
                        </a:rPr>
                        <a:t>Registration should be Failed. All fields are mandatory.</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ts val="1500"/>
                        </a:lnSpc>
                        <a:spcAft>
                          <a:spcPts val="800"/>
                        </a:spcAft>
                      </a:pPr>
                      <a:r>
                        <a:rPr lang="en-IN" sz="1000">
                          <a:effectLst/>
                        </a:rPr>
                        <a:t>Registration Failed. </a:t>
                      </a:r>
                      <a:endParaRPr lang="en-IN" sz="100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Pass</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tc>
                  <a:txBody>
                    <a:bodyPr/>
                    <a:lstStyle/>
                    <a:p>
                      <a:pPr algn="just">
                        <a:lnSpc>
                          <a:spcPct val="106000"/>
                        </a:lnSpc>
                        <a:spcAft>
                          <a:spcPts val="800"/>
                        </a:spcAft>
                      </a:pPr>
                      <a:r>
                        <a:rPr lang="en-IN" sz="1000" dirty="0">
                          <a:effectLst/>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txBody>
                  <a:tcPr marL="35243" marR="35243" marT="0" marB="0"/>
                </a:tc>
                <a:extLst>
                  <a:ext uri="{0D108BD9-81ED-4DB2-BD59-A6C34878D82A}">
                    <a16:rowId xmlns:a16="http://schemas.microsoft.com/office/drawing/2014/main" val="1436197369"/>
                  </a:ext>
                </a:extLst>
              </a:tr>
            </a:tbl>
          </a:graphicData>
        </a:graphic>
      </p:graphicFrame>
      <p:sp>
        <p:nvSpPr>
          <p:cNvPr id="7" name="Rectangle 1">
            <a:extLst>
              <a:ext uri="{FF2B5EF4-FFF2-40B4-BE49-F238E27FC236}">
                <a16:creationId xmlns:a16="http://schemas.microsoft.com/office/drawing/2014/main" id="{90AF4186-5330-CD50-6643-ADB01DED569C}"/>
              </a:ext>
            </a:extLst>
          </p:cNvPr>
          <p:cNvSpPr>
            <a:spLocks noChangeArrowheads="1"/>
          </p:cNvSpPr>
          <p:nvPr/>
        </p:nvSpPr>
        <p:spPr bwMode="auto">
          <a:xfrm>
            <a:off x="527288" y="1453688"/>
            <a:ext cx="9845963" cy="95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 Case Name: Registration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 Case ID: TC01_Registration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 Case Prerequisite: User must launch Campus training and placement portal.</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3323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5C8F-CFD0-1254-F817-B605BCA4C01E}"/>
              </a:ext>
            </a:extLst>
          </p:cNvPr>
          <p:cNvSpPr>
            <a:spLocks noGrp="1"/>
          </p:cNvSpPr>
          <p:nvPr>
            <p:ph type="title"/>
          </p:nvPr>
        </p:nvSpPr>
        <p:spPr>
          <a:xfrm>
            <a:off x="932328" y="376518"/>
            <a:ext cx="8341673" cy="600635"/>
          </a:xfrm>
        </p:spPr>
        <p:txBody>
          <a:bodyPr>
            <a:normAutofit fontScale="90000"/>
          </a:bodyPr>
          <a:lstStyle/>
          <a:p>
            <a:r>
              <a:rPr lang="en-US" dirty="0"/>
              <a:t>Test Case</a:t>
            </a:r>
            <a:endParaRPr lang="en-IN" dirty="0"/>
          </a:p>
        </p:txBody>
      </p:sp>
      <p:graphicFrame>
        <p:nvGraphicFramePr>
          <p:cNvPr id="4" name="Content Placeholder 3">
            <a:extLst>
              <a:ext uri="{FF2B5EF4-FFF2-40B4-BE49-F238E27FC236}">
                <a16:creationId xmlns:a16="http://schemas.microsoft.com/office/drawing/2014/main" id="{0870DB1F-6F2A-1850-8A29-969D5C0B611B}"/>
              </a:ext>
            </a:extLst>
          </p:cNvPr>
          <p:cNvGraphicFramePr>
            <a:graphicFrameLocks noGrp="1"/>
          </p:cNvGraphicFramePr>
          <p:nvPr>
            <p:ph idx="1"/>
            <p:extLst>
              <p:ext uri="{D42A27DB-BD31-4B8C-83A1-F6EECF244321}">
                <p14:modId xmlns:p14="http://schemas.microsoft.com/office/powerpoint/2010/main" val="1103443540"/>
              </p:ext>
            </p:extLst>
          </p:nvPr>
        </p:nvGraphicFramePr>
        <p:xfrm>
          <a:off x="1102660" y="2131186"/>
          <a:ext cx="8171341" cy="3902487"/>
        </p:xfrm>
        <a:graphic>
          <a:graphicData uri="http://schemas.openxmlformats.org/drawingml/2006/table">
            <a:tbl>
              <a:tblPr firstRow="1" firstCol="1" bandRow="1">
                <a:tableStyleId>{5C22544A-7EE6-4342-B048-85BDC9FD1C3A}</a:tableStyleId>
              </a:tblPr>
              <a:tblGrid>
                <a:gridCol w="559013">
                  <a:extLst>
                    <a:ext uri="{9D8B030D-6E8A-4147-A177-3AD203B41FA5}">
                      <a16:colId xmlns:a16="http://schemas.microsoft.com/office/drawing/2014/main" val="1772412191"/>
                    </a:ext>
                  </a:extLst>
                </a:gridCol>
                <a:gridCol w="1802371">
                  <a:extLst>
                    <a:ext uri="{9D8B030D-6E8A-4147-A177-3AD203B41FA5}">
                      <a16:colId xmlns:a16="http://schemas.microsoft.com/office/drawing/2014/main" val="2793289801"/>
                    </a:ext>
                  </a:extLst>
                </a:gridCol>
                <a:gridCol w="1833205">
                  <a:extLst>
                    <a:ext uri="{9D8B030D-6E8A-4147-A177-3AD203B41FA5}">
                      <a16:colId xmlns:a16="http://schemas.microsoft.com/office/drawing/2014/main" val="3938382814"/>
                    </a:ext>
                  </a:extLst>
                </a:gridCol>
                <a:gridCol w="1348793">
                  <a:extLst>
                    <a:ext uri="{9D8B030D-6E8A-4147-A177-3AD203B41FA5}">
                      <a16:colId xmlns:a16="http://schemas.microsoft.com/office/drawing/2014/main" val="1752985446"/>
                    </a:ext>
                  </a:extLst>
                </a:gridCol>
                <a:gridCol w="1410465">
                  <a:extLst>
                    <a:ext uri="{9D8B030D-6E8A-4147-A177-3AD203B41FA5}">
                      <a16:colId xmlns:a16="http://schemas.microsoft.com/office/drawing/2014/main" val="3904975967"/>
                    </a:ext>
                  </a:extLst>
                </a:gridCol>
                <a:gridCol w="1217494">
                  <a:extLst>
                    <a:ext uri="{9D8B030D-6E8A-4147-A177-3AD203B41FA5}">
                      <a16:colId xmlns:a16="http://schemas.microsoft.com/office/drawing/2014/main" val="1596609412"/>
                    </a:ext>
                  </a:extLst>
                </a:gridCol>
              </a:tblGrid>
              <a:tr h="395828">
                <a:tc>
                  <a:txBody>
                    <a:bodyPr/>
                    <a:lstStyle/>
                    <a:p>
                      <a:pPr algn="just">
                        <a:lnSpc>
                          <a:spcPct val="106000"/>
                        </a:lnSpc>
                        <a:spcAft>
                          <a:spcPts val="800"/>
                        </a:spcAft>
                      </a:pPr>
                      <a:r>
                        <a:rPr lang="en-IN" sz="1000">
                          <a:effectLst/>
                        </a:rPr>
                        <a:t>Sr.</a:t>
                      </a:r>
                      <a:endParaRPr lang="en-IN" sz="900">
                        <a:effectLst/>
                      </a:endParaRPr>
                    </a:p>
                    <a:p>
                      <a:pPr algn="just">
                        <a:lnSpc>
                          <a:spcPct val="106000"/>
                        </a:lnSpc>
                        <a:spcAft>
                          <a:spcPts val="800"/>
                        </a:spcAft>
                      </a:pPr>
                      <a:r>
                        <a:rPr lang="en-IN" sz="1000">
                          <a:effectLst/>
                        </a:rPr>
                        <a:t>No</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Test to be Performed</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Expected Result</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Actual Result</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Test</a:t>
                      </a:r>
                      <a:endParaRPr lang="en-IN" sz="900">
                        <a:effectLst/>
                      </a:endParaRPr>
                    </a:p>
                    <a:p>
                      <a:pPr algn="just">
                        <a:lnSpc>
                          <a:spcPct val="106000"/>
                        </a:lnSpc>
                        <a:spcAft>
                          <a:spcPts val="800"/>
                        </a:spcAft>
                      </a:pPr>
                      <a:r>
                        <a:rPr lang="en-IN" sz="1000">
                          <a:effectLst/>
                        </a:rPr>
                        <a:t>Pass/Failed</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Remark</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extLst>
                  <a:ext uri="{0D108BD9-81ED-4DB2-BD59-A6C34878D82A}">
                    <a16:rowId xmlns:a16="http://schemas.microsoft.com/office/drawing/2014/main" val="2736501796"/>
                  </a:ext>
                </a:extLst>
              </a:tr>
              <a:tr h="631691">
                <a:tc>
                  <a:txBody>
                    <a:bodyPr/>
                    <a:lstStyle/>
                    <a:p>
                      <a:pPr algn="just">
                        <a:lnSpc>
                          <a:spcPct val="106000"/>
                        </a:lnSpc>
                        <a:spcAft>
                          <a:spcPts val="800"/>
                        </a:spcAft>
                      </a:pPr>
                      <a:r>
                        <a:rPr lang="en-IN" sz="1000">
                          <a:effectLst/>
                        </a:rPr>
                        <a:t>1.</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Check login with valid data</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Login successful &amp;should be open home Page</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Login successful. Home page opened.</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Pass</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 </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extLst>
                  <a:ext uri="{0D108BD9-81ED-4DB2-BD59-A6C34878D82A}">
                    <a16:rowId xmlns:a16="http://schemas.microsoft.com/office/drawing/2014/main" val="1542724433"/>
                  </a:ext>
                </a:extLst>
              </a:tr>
              <a:tr h="951306">
                <a:tc>
                  <a:txBody>
                    <a:bodyPr/>
                    <a:lstStyle/>
                    <a:p>
                      <a:pPr algn="just">
                        <a:lnSpc>
                          <a:spcPct val="106000"/>
                        </a:lnSpc>
                        <a:spcAft>
                          <a:spcPts val="800"/>
                        </a:spcAft>
                      </a:pPr>
                      <a:r>
                        <a:rPr lang="en-IN" sz="1000">
                          <a:effectLst/>
                        </a:rPr>
                        <a:t>2.</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Check login with invalid data</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Login failed. Message should be display “Username or Password is invalid”.</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Login failed. Message shown, “Username or Password is invalid”.</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Pass</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 </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extLst>
                  <a:ext uri="{0D108BD9-81ED-4DB2-BD59-A6C34878D82A}">
                    <a16:rowId xmlns:a16="http://schemas.microsoft.com/office/drawing/2014/main" val="1971231079"/>
                  </a:ext>
                </a:extLst>
              </a:tr>
              <a:tr h="951306">
                <a:tc>
                  <a:txBody>
                    <a:bodyPr/>
                    <a:lstStyle/>
                    <a:p>
                      <a:pPr algn="just">
                        <a:lnSpc>
                          <a:spcPct val="106000"/>
                        </a:lnSpc>
                        <a:spcAft>
                          <a:spcPts val="800"/>
                        </a:spcAft>
                      </a:pPr>
                      <a:r>
                        <a:rPr lang="en-IN" sz="1000">
                          <a:effectLst/>
                        </a:rPr>
                        <a:t>3.</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Check login with empty fields.</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Login failed. Message should be display “Please fill all the fields”.</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Login failed Message shown “Please fill all the fields”.</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dirty="0">
                          <a:effectLst/>
                        </a:rPr>
                        <a:t>Pass</a:t>
                      </a:r>
                      <a:endParaRPr lang="en-IN" sz="900" dirty="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 </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extLst>
                  <a:ext uri="{0D108BD9-81ED-4DB2-BD59-A6C34878D82A}">
                    <a16:rowId xmlns:a16="http://schemas.microsoft.com/office/drawing/2014/main" val="1587491637"/>
                  </a:ext>
                </a:extLst>
              </a:tr>
              <a:tr h="951306">
                <a:tc>
                  <a:txBody>
                    <a:bodyPr/>
                    <a:lstStyle/>
                    <a:p>
                      <a:pPr algn="just">
                        <a:lnSpc>
                          <a:spcPct val="106000"/>
                        </a:lnSpc>
                        <a:spcAft>
                          <a:spcPts val="800"/>
                        </a:spcAft>
                      </a:pPr>
                      <a:r>
                        <a:rPr lang="en-IN" sz="1000">
                          <a:effectLst/>
                        </a:rPr>
                        <a:t>4.</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Check whether username or password is case sensitive</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Login failed, Message should be displayed “Username or Password is invalid”.</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Login failed message shown “Username or Password is invalid”.</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a:effectLst/>
                        </a:rPr>
                        <a:t>Pass</a:t>
                      </a:r>
                      <a:endParaRPr lang="en-IN" sz="90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tc>
                  <a:txBody>
                    <a:bodyPr/>
                    <a:lstStyle/>
                    <a:p>
                      <a:pPr algn="just">
                        <a:lnSpc>
                          <a:spcPct val="106000"/>
                        </a:lnSpc>
                        <a:spcAft>
                          <a:spcPts val="800"/>
                        </a:spcAft>
                      </a:pPr>
                      <a:r>
                        <a:rPr lang="en-IN" sz="1000" dirty="0">
                          <a:effectLst/>
                        </a:rPr>
                        <a:t> </a:t>
                      </a:r>
                      <a:endParaRPr lang="en-IN" sz="900" dirty="0">
                        <a:effectLst/>
                        <a:latin typeface="Calibri" panose="020F0502020204030204" pitchFamily="34" charset="0"/>
                        <a:ea typeface="Calibri" panose="020F0502020204030204" pitchFamily="34" charset="0"/>
                        <a:cs typeface="Mangal" panose="02040503050203030202" pitchFamily="18" charset="0"/>
                      </a:endParaRPr>
                    </a:p>
                  </a:txBody>
                  <a:tcPr marL="56532" marR="56532" marT="0" marB="0"/>
                </a:tc>
                <a:extLst>
                  <a:ext uri="{0D108BD9-81ED-4DB2-BD59-A6C34878D82A}">
                    <a16:rowId xmlns:a16="http://schemas.microsoft.com/office/drawing/2014/main" val="3844699358"/>
                  </a:ext>
                </a:extLst>
              </a:tr>
            </a:tbl>
          </a:graphicData>
        </a:graphic>
      </p:graphicFrame>
      <p:sp>
        <p:nvSpPr>
          <p:cNvPr id="5" name="Rectangle 1">
            <a:extLst>
              <a:ext uri="{FF2B5EF4-FFF2-40B4-BE49-F238E27FC236}">
                <a16:creationId xmlns:a16="http://schemas.microsoft.com/office/drawing/2014/main" id="{F227786F-E92E-7279-13B4-C052969D25FD}"/>
              </a:ext>
            </a:extLst>
          </p:cNvPr>
          <p:cNvSpPr>
            <a:spLocks noChangeArrowheads="1"/>
          </p:cNvSpPr>
          <p:nvPr/>
        </p:nvSpPr>
        <p:spPr bwMode="auto">
          <a:xfrm>
            <a:off x="677334" y="1270000"/>
            <a:ext cx="75624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 Case Name: Login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 CaseID: TC02_Log_in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Test Case Prerequisite:	User must launch the campus training and placement portal.</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User must be registered.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0038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C285-69F7-EBE7-EC58-57F1A3035773}"/>
              </a:ext>
            </a:extLst>
          </p:cNvPr>
          <p:cNvSpPr>
            <a:spLocks noGrp="1"/>
          </p:cNvSpPr>
          <p:nvPr>
            <p:ph type="title"/>
          </p:nvPr>
        </p:nvSpPr>
        <p:spPr/>
        <p:txBody>
          <a:bodyPr>
            <a:normAutofit fontScale="90000"/>
          </a:bodyPr>
          <a:lstStyle/>
          <a:p>
            <a:pPr marL="457200"/>
            <a:r>
              <a:rPr lang="en-US" sz="1800" b="1" dirty="0">
                <a:effectLst/>
                <a:latin typeface="Times New Roman" panose="02020603050405020304" pitchFamily="18" charset="0"/>
                <a:ea typeface="Times New Roman" panose="02020603050405020304" pitchFamily="18" charset="0"/>
              </a:rPr>
              <a:t>Test Case Name: </a:t>
            </a:r>
            <a:r>
              <a:rPr lang="en-US" sz="1800" b="1" dirty="0" err="1">
                <a:effectLst/>
                <a:latin typeface="Times New Roman" panose="02020603050405020304" pitchFamily="18" charset="0"/>
                <a:ea typeface="Times New Roman" panose="02020603050405020304" pitchFamily="18" charset="0"/>
              </a:rPr>
              <a:t>Tpo</a:t>
            </a:r>
            <a:r>
              <a:rPr lang="en-US" sz="1800" b="1" dirty="0">
                <a:effectLst/>
                <a:latin typeface="Times New Roman" panose="02020603050405020304" pitchFamily="18" charset="0"/>
                <a:ea typeface="Times New Roman" panose="02020603050405020304" pitchFamily="18" charset="0"/>
              </a:rPr>
              <a:t> </a:t>
            </a:r>
            <a:br>
              <a:rPr lang="en-IN"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Test Case ID: TC03_Tpo</a:t>
            </a:r>
            <a:br>
              <a:rPr lang="en-IN"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Test Case Prerequisite:	</a:t>
            </a:r>
            <a:br>
              <a:rPr lang="en-IN"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 User must be Login .</a:t>
            </a:r>
            <a:br>
              <a:rPr lang="en-IN"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 User must launch the campus training and placement portal</a:t>
            </a:r>
            <a:br>
              <a:rPr lang="en-IN" sz="1800" b="1" dirty="0">
                <a:effectLst/>
                <a:latin typeface="Times New Roman" panose="02020603050405020304" pitchFamily="18" charset="0"/>
                <a:ea typeface="Times New Roman" panose="02020603050405020304" pitchFamily="18" charset="0"/>
              </a:rPr>
            </a:br>
            <a:endParaRPr lang="en-IN" dirty="0"/>
          </a:p>
        </p:txBody>
      </p:sp>
      <p:graphicFrame>
        <p:nvGraphicFramePr>
          <p:cNvPr id="4" name="Content Placeholder 3">
            <a:extLst>
              <a:ext uri="{FF2B5EF4-FFF2-40B4-BE49-F238E27FC236}">
                <a16:creationId xmlns:a16="http://schemas.microsoft.com/office/drawing/2014/main" id="{3AF2AAFC-3D1D-D877-061A-4F7F8BA782D0}"/>
              </a:ext>
            </a:extLst>
          </p:cNvPr>
          <p:cNvGraphicFramePr>
            <a:graphicFrameLocks noGrp="1"/>
          </p:cNvGraphicFramePr>
          <p:nvPr>
            <p:ph idx="1"/>
            <p:extLst>
              <p:ext uri="{D42A27DB-BD31-4B8C-83A1-F6EECF244321}">
                <p14:modId xmlns:p14="http://schemas.microsoft.com/office/powerpoint/2010/main" val="3653200816"/>
              </p:ext>
            </p:extLst>
          </p:nvPr>
        </p:nvGraphicFramePr>
        <p:xfrm>
          <a:off x="896470" y="2474259"/>
          <a:ext cx="7413812" cy="3576918"/>
        </p:xfrm>
        <a:graphic>
          <a:graphicData uri="http://schemas.openxmlformats.org/drawingml/2006/table">
            <a:tbl>
              <a:tblPr firstRow="1" firstCol="1" bandRow="1">
                <a:tableStyleId>{5C22544A-7EE6-4342-B048-85BDC9FD1C3A}</a:tableStyleId>
              </a:tblPr>
              <a:tblGrid>
                <a:gridCol w="507189">
                  <a:extLst>
                    <a:ext uri="{9D8B030D-6E8A-4147-A177-3AD203B41FA5}">
                      <a16:colId xmlns:a16="http://schemas.microsoft.com/office/drawing/2014/main" val="1731576136"/>
                    </a:ext>
                  </a:extLst>
                </a:gridCol>
                <a:gridCol w="1635281">
                  <a:extLst>
                    <a:ext uri="{9D8B030D-6E8A-4147-A177-3AD203B41FA5}">
                      <a16:colId xmlns:a16="http://schemas.microsoft.com/office/drawing/2014/main" val="2852384567"/>
                    </a:ext>
                  </a:extLst>
                </a:gridCol>
                <a:gridCol w="1663258">
                  <a:extLst>
                    <a:ext uri="{9D8B030D-6E8A-4147-A177-3AD203B41FA5}">
                      <a16:colId xmlns:a16="http://schemas.microsoft.com/office/drawing/2014/main" val="3484215951"/>
                    </a:ext>
                  </a:extLst>
                </a:gridCol>
                <a:gridCol w="1223752">
                  <a:extLst>
                    <a:ext uri="{9D8B030D-6E8A-4147-A177-3AD203B41FA5}">
                      <a16:colId xmlns:a16="http://schemas.microsoft.com/office/drawing/2014/main" val="500013509"/>
                    </a:ext>
                  </a:extLst>
                </a:gridCol>
                <a:gridCol w="1279706">
                  <a:extLst>
                    <a:ext uri="{9D8B030D-6E8A-4147-A177-3AD203B41FA5}">
                      <a16:colId xmlns:a16="http://schemas.microsoft.com/office/drawing/2014/main" val="2464342946"/>
                    </a:ext>
                  </a:extLst>
                </a:gridCol>
                <a:gridCol w="1104626">
                  <a:extLst>
                    <a:ext uri="{9D8B030D-6E8A-4147-A177-3AD203B41FA5}">
                      <a16:colId xmlns:a16="http://schemas.microsoft.com/office/drawing/2014/main" val="2000003333"/>
                    </a:ext>
                  </a:extLst>
                </a:gridCol>
              </a:tblGrid>
              <a:tr h="666715">
                <a:tc>
                  <a:txBody>
                    <a:bodyPr/>
                    <a:lstStyle/>
                    <a:p>
                      <a:pPr algn="just">
                        <a:lnSpc>
                          <a:spcPct val="106000"/>
                        </a:lnSpc>
                        <a:spcAft>
                          <a:spcPts val="800"/>
                        </a:spcAft>
                      </a:pPr>
                      <a:r>
                        <a:rPr lang="en-IN" sz="1200">
                          <a:effectLst/>
                        </a:rPr>
                        <a:t>Sr.</a:t>
                      </a:r>
                      <a:endParaRPr lang="en-IN" sz="1100">
                        <a:effectLst/>
                      </a:endParaRPr>
                    </a:p>
                    <a:p>
                      <a:pPr algn="just">
                        <a:lnSpc>
                          <a:spcPct val="106000"/>
                        </a:lnSpc>
                        <a:spcAft>
                          <a:spcPts val="800"/>
                        </a:spcAft>
                      </a:pPr>
                      <a:r>
                        <a:rPr lang="en-IN" sz="1200">
                          <a:effectLst/>
                        </a:rPr>
                        <a:t>No</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Test to be Performed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Expected Result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Actual Result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Test</a:t>
                      </a:r>
                      <a:endParaRPr lang="en-IN" sz="1100">
                        <a:effectLst/>
                      </a:endParaRPr>
                    </a:p>
                    <a:p>
                      <a:pPr algn="just">
                        <a:lnSpc>
                          <a:spcPct val="106000"/>
                        </a:lnSpc>
                        <a:spcAft>
                          <a:spcPts val="800"/>
                        </a:spcAft>
                      </a:pPr>
                      <a:r>
                        <a:rPr lang="en-IN" sz="1200">
                          <a:effectLst/>
                        </a:rPr>
                        <a:t>Pass/Failed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Remark</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475187019"/>
                  </a:ext>
                </a:extLst>
              </a:tr>
              <a:tr h="525592">
                <a:tc>
                  <a:txBody>
                    <a:bodyPr/>
                    <a:lstStyle/>
                    <a:p>
                      <a:pPr algn="just">
                        <a:lnSpc>
                          <a:spcPct val="106000"/>
                        </a:lnSpc>
                        <a:spcAft>
                          <a:spcPts val="800"/>
                        </a:spcAft>
                      </a:pPr>
                      <a:r>
                        <a:rPr lang="en-IN" sz="1200">
                          <a:effectLst/>
                        </a:rPr>
                        <a:t>1.</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Store Xml File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Error should come.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Xml file store.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288672176"/>
                  </a:ext>
                </a:extLst>
              </a:tr>
              <a:tr h="794870">
                <a:tc>
                  <a:txBody>
                    <a:bodyPr/>
                    <a:lstStyle/>
                    <a:p>
                      <a:pPr algn="just">
                        <a:lnSpc>
                          <a:spcPct val="106000"/>
                        </a:lnSpc>
                        <a:spcAft>
                          <a:spcPts val="800"/>
                        </a:spcAft>
                      </a:pPr>
                      <a:r>
                        <a:rPr lang="en-IN" sz="1200">
                          <a:effectLst/>
                        </a:rPr>
                        <a:t>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Parse the xml file for conversion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Accepted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File get Prase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131197417"/>
                  </a:ext>
                </a:extLst>
              </a:tr>
              <a:tr h="525592">
                <a:tc>
                  <a:txBody>
                    <a:bodyPr/>
                    <a:lstStyle/>
                    <a:p>
                      <a:pPr algn="just">
                        <a:lnSpc>
                          <a:spcPct val="106000"/>
                        </a:lnSpc>
                        <a:spcAft>
                          <a:spcPts val="800"/>
                        </a:spcAft>
                      </a:pPr>
                      <a:r>
                        <a:rPr lang="en-IN" sz="12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Attribute Identification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Accepted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Identify Attribute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604517584"/>
                  </a:ext>
                </a:extLst>
              </a:tr>
              <a:tr h="1064149">
                <a:tc>
                  <a:txBody>
                    <a:bodyPr/>
                    <a:lstStyle/>
                    <a:p>
                      <a:pPr algn="just">
                        <a:lnSpc>
                          <a:spcPct val="106000"/>
                        </a:lnSpc>
                        <a:spcAft>
                          <a:spcPts val="800"/>
                        </a:spcAft>
                      </a:pPr>
                      <a:r>
                        <a:rPr lang="en-IN" sz="1200">
                          <a:effectLst/>
                        </a:rPr>
                        <a:t>4.</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Weight analysis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Accepted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Analyse weight of actual attribute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dirty="0">
                          <a:effectLst/>
                        </a:rPr>
                        <a:t> </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207040301"/>
                  </a:ext>
                </a:extLst>
              </a:tr>
            </a:tbl>
          </a:graphicData>
        </a:graphic>
      </p:graphicFrame>
    </p:spTree>
    <p:extLst>
      <p:ext uri="{BB962C8B-B14F-4D97-AF65-F5344CB8AC3E}">
        <p14:creationId xmlns:p14="http://schemas.microsoft.com/office/powerpoint/2010/main" val="2782583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D633D-1CFE-E5E5-3284-9028FEFBA0F8}"/>
              </a:ext>
            </a:extLst>
          </p:cNvPr>
          <p:cNvSpPr>
            <a:spLocks noGrp="1"/>
          </p:cNvSpPr>
          <p:nvPr>
            <p:ph type="title"/>
          </p:nvPr>
        </p:nvSpPr>
        <p:spPr/>
        <p:txBody>
          <a:bodyPr>
            <a:normAutofit fontScale="90000"/>
          </a:bodyPr>
          <a:lstStyle/>
          <a:p>
            <a:r>
              <a:rPr lang="en-US" sz="1800" b="1" dirty="0">
                <a:effectLst/>
                <a:latin typeface="Times New Roman" panose="02020603050405020304" pitchFamily="18" charset="0"/>
                <a:ea typeface="Times New Roman" panose="02020603050405020304" pitchFamily="18" charset="0"/>
              </a:rPr>
              <a:t>Test Case Name: </a:t>
            </a:r>
            <a:br>
              <a:rPr lang="en-IN"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Test Case ID: TC04_</a:t>
            </a:r>
            <a:br>
              <a:rPr lang="en-IN"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Test Case Prerequisite: User must launch the campus training and placement portal	</a:t>
            </a:r>
            <a:br>
              <a:rPr lang="en-IN"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User must be Login.</a:t>
            </a:r>
            <a:br>
              <a:rPr lang="en-IN" sz="1800" b="1" dirty="0">
                <a:effectLst/>
                <a:latin typeface="Times New Roman" panose="02020603050405020304" pitchFamily="18" charset="0"/>
                <a:ea typeface="Times New Roman" panose="02020603050405020304" pitchFamily="18" charset="0"/>
              </a:rPr>
            </a:br>
            <a:endParaRPr lang="en-IN" dirty="0"/>
          </a:p>
        </p:txBody>
      </p:sp>
      <p:graphicFrame>
        <p:nvGraphicFramePr>
          <p:cNvPr id="4" name="Content Placeholder 3">
            <a:extLst>
              <a:ext uri="{FF2B5EF4-FFF2-40B4-BE49-F238E27FC236}">
                <a16:creationId xmlns:a16="http://schemas.microsoft.com/office/drawing/2014/main" id="{85EF4D4F-C05B-466E-D111-F8E3F39B45C1}"/>
              </a:ext>
            </a:extLst>
          </p:cNvPr>
          <p:cNvGraphicFramePr>
            <a:graphicFrameLocks noGrp="1"/>
          </p:cNvGraphicFramePr>
          <p:nvPr>
            <p:ph idx="1"/>
            <p:extLst>
              <p:ext uri="{D42A27DB-BD31-4B8C-83A1-F6EECF244321}">
                <p14:modId xmlns:p14="http://schemas.microsoft.com/office/powerpoint/2010/main" val="2811672723"/>
              </p:ext>
            </p:extLst>
          </p:nvPr>
        </p:nvGraphicFramePr>
        <p:xfrm>
          <a:off x="1030940" y="2519081"/>
          <a:ext cx="7170950" cy="3576918"/>
        </p:xfrm>
        <a:graphic>
          <a:graphicData uri="http://schemas.openxmlformats.org/drawingml/2006/table">
            <a:tbl>
              <a:tblPr firstRow="1" firstCol="1" bandRow="1">
                <a:tableStyleId>{5C22544A-7EE6-4342-B048-85BDC9FD1C3A}</a:tableStyleId>
              </a:tblPr>
              <a:tblGrid>
                <a:gridCol w="490574">
                  <a:extLst>
                    <a:ext uri="{9D8B030D-6E8A-4147-A177-3AD203B41FA5}">
                      <a16:colId xmlns:a16="http://schemas.microsoft.com/office/drawing/2014/main" val="2097012979"/>
                    </a:ext>
                  </a:extLst>
                </a:gridCol>
                <a:gridCol w="1581712">
                  <a:extLst>
                    <a:ext uri="{9D8B030D-6E8A-4147-A177-3AD203B41FA5}">
                      <a16:colId xmlns:a16="http://schemas.microsoft.com/office/drawing/2014/main" val="3879407327"/>
                    </a:ext>
                  </a:extLst>
                </a:gridCol>
                <a:gridCol w="1608772">
                  <a:extLst>
                    <a:ext uri="{9D8B030D-6E8A-4147-A177-3AD203B41FA5}">
                      <a16:colId xmlns:a16="http://schemas.microsoft.com/office/drawing/2014/main" val="3983375614"/>
                    </a:ext>
                  </a:extLst>
                </a:gridCol>
                <a:gridCol w="1183666">
                  <a:extLst>
                    <a:ext uri="{9D8B030D-6E8A-4147-A177-3AD203B41FA5}">
                      <a16:colId xmlns:a16="http://schemas.microsoft.com/office/drawing/2014/main" val="1247216200"/>
                    </a:ext>
                  </a:extLst>
                </a:gridCol>
                <a:gridCol w="1237786">
                  <a:extLst>
                    <a:ext uri="{9D8B030D-6E8A-4147-A177-3AD203B41FA5}">
                      <a16:colId xmlns:a16="http://schemas.microsoft.com/office/drawing/2014/main" val="892524636"/>
                    </a:ext>
                  </a:extLst>
                </a:gridCol>
                <a:gridCol w="1068440">
                  <a:extLst>
                    <a:ext uri="{9D8B030D-6E8A-4147-A177-3AD203B41FA5}">
                      <a16:colId xmlns:a16="http://schemas.microsoft.com/office/drawing/2014/main" val="1570953231"/>
                    </a:ext>
                  </a:extLst>
                </a:gridCol>
              </a:tblGrid>
              <a:tr h="666714">
                <a:tc>
                  <a:txBody>
                    <a:bodyPr/>
                    <a:lstStyle/>
                    <a:p>
                      <a:pPr algn="just">
                        <a:lnSpc>
                          <a:spcPct val="106000"/>
                        </a:lnSpc>
                        <a:spcAft>
                          <a:spcPts val="800"/>
                        </a:spcAft>
                      </a:pPr>
                      <a:r>
                        <a:rPr lang="en-IN" sz="1200">
                          <a:effectLst/>
                        </a:rPr>
                        <a:t>Sr.</a:t>
                      </a:r>
                      <a:endParaRPr lang="en-IN" sz="1100">
                        <a:effectLst/>
                      </a:endParaRPr>
                    </a:p>
                    <a:p>
                      <a:pPr algn="just">
                        <a:lnSpc>
                          <a:spcPct val="106000"/>
                        </a:lnSpc>
                        <a:spcAft>
                          <a:spcPts val="800"/>
                        </a:spcAft>
                      </a:pPr>
                      <a:r>
                        <a:rPr lang="en-IN" sz="1200">
                          <a:effectLst/>
                        </a:rPr>
                        <a:t>No</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Test to be Performed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Expected Result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Actual Result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Test</a:t>
                      </a:r>
                      <a:endParaRPr lang="en-IN" sz="1100">
                        <a:effectLst/>
                      </a:endParaRPr>
                    </a:p>
                    <a:p>
                      <a:pPr algn="just">
                        <a:lnSpc>
                          <a:spcPct val="106000"/>
                        </a:lnSpc>
                        <a:spcAft>
                          <a:spcPts val="800"/>
                        </a:spcAft>
                      </a:pPr>
                      <a:r>
                        <a:rPr lang="en-IN" sz="1200">
                          <a:effectLst/>
                        </a:rPr>
                        <a:t>Pass/Failed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Remark</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54062287"/>
                  </a:ext>
                </a:extLst>
              </a:tr>
              <a:tr h="256314">
                <a:tc>
                  <a:txBody>
                    <a:bodyPr/>
                    <a:lstStyle/>
                    <a:p>
                      <a:pPr algn="just">
                        <a:lnSpc>
                          <a:spcPct val="106000"/>
                        </a:lnSpc>
                        <a:spcAft>
                          <a:spcPts val="800"/>
                        </a:spcAft>
                      </a:pPr>
                      <a:r>
                        <a:rPr lang="en-IN" sz="1200">
                          <a:effectLst/>
                        </a:rPr>
                        <a:t>1.</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Tree Formation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 Accepted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Formation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137911109"/>
                  </a:ext>
                </a:extLst>
              </a:tr>
              <a:tr h="794870">
                <a:tc>
                  <a:txBody>
                    <a:bodyPr/>
                    <a:lstStyle/>
                    <a:p>
                      <a:pPr algn="just">
                        <a:lnSpc>
                          <a:spcPct val="106000"/>
                        </a:lnSpc>
                        <a:spcAft>
                          <a:spcPts val="800"/>
                        </a:spcAft>
                      </a:pPr>
                      <a:r>
                        <a:rPr lang="en-IN" sz="1200">
                          <a:effectLst/>
                        </a:rPr>
                        <a:t>2.</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Cluster Evaluation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Accepted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Should check cluster.</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369116568"/>
                  </a:ext>
                </a:extLst>
              </a:tr>
              <a:tr h="1064150">
                <a:tc>
                  <a:txBody>
                    <a:bodyPr/>
                    <a:lstStyle/>
                    <a:p>
                      <a:pPr algn="just">
                        <a:lnSpc>
                          <a:spcPct val="106000"/>
                        </a:lnSpc>
                        <a:spcAft>
                          <a:spcPts val="800"/>
                        </a:spcAft>
                      </a:pPr>
                      <a:r>
                        <a:rPr lang="en-IN" sz="1200">
                          <a:effectLst/>
                        </a:rPr>
                        <a:t>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Algorithm</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Accepted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Should work algorithm properly.</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26063551"/>
                  </a:ext>
                </a:extLst>
              </a:tr>
              <a:tr h="794870">
                <a:tc>
                  <a:txBody>
                    <a:bodyPr/>
                    <a:lstStyle/>
                    <a:p>
                      <a:pPr algn="just">
                        <a:lnSpc>
                          <a:spcPct val="106000"/>
                        </a:lnSpc>
                        <a:spcAft>
                          <a:spcPts val="800"/>
                        </a:spcAft>
                      </a:pPr>
                      <a:r>
                        <a:rPr lang="en-IN" sz="1200">
                          <a:effectLst/>
                        </a:rPr>
                        <a:t>4.</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Query Formation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Accepted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Should check Query</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a:effectLst/>
                        </a:rPr>
                        <a:t>Pass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06000"/>
                        </a:lnSpc>
                        <a:spcAft>
                          <a:spcPts val="800"/>
                        </a:spcAft>
                      </a:pPr>
                      <a:r>
                        <a:rPr lang="en-IN" sz="1200" dirty="0">
                          <a:effectLst/>
                        </a:rPr>
                        <a:t> </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933595419"/>
                  </a:ext>
                </a:extLst>
              </a:tr>
            </a:tbl>
          </a:graphicData>
        </a:graphic>
      </p:graphicFrame>
      <p:sp>
        <p:nvSpPr>
          <p:cNvPr id="5" name="Rectangle 1">
            <a:extLst>
              <a:ext uri="{FF2B5EF4-FFF2-40B4-BE49-F238E27FC236}">
                <a16:creationId xmlns:a16="http://schemas.microsoft.com/office/drawing/2014/main" id="{00D11087-1427-63BF-3A47-D32602325F03}"/>
              </a:ext>
            </a:extLst>
          </p:cNvPr>
          <p:cNvSpPr>
            <a:spLocks noChangeArrowheads="1"/>
          </p:cNvSpPr>
          <p:nvPr/>
        </p:nvSpPr>
        <p:spPr bwMode="auto">
          <a:xfrm>
            <a:off x="-2305231" y="-86643"/>
            <a:ext cx="15270881" cy="54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880416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A603-69B8-0F6D-8D56-542DDA51A001}"/>
              </a:ext>
            </a:extLst>
          </p:cNvPr>
          <p:cNvSpPr>
            <a:spLocks noGrp="1"/>
          </p:cNvSpPr>
          <p:nvPr>
            <p:ph type="title"/>
          </p:nvPr>
        </p:nvSpPr>
        <p:spPr/>
        <p:txBody>
          <a:bodyPr/>
          <a:lstStyle/>
          <a:p>
            <a:r>
              <a:rPr lang="en-US" dirty="0"/>
              <a:t>Drawback and Limitations</a:t>
            </a:r>
            <a:endParaRPr lang="en-IN" dirty="0"/>
          </a:p>
        </p:txBody>
      </p:sp>
      <p:sp>
        <p:nvSpPr>
          <p:cNvPr id="3" name="Content Placeholder 2">
            <a:extLst>
              <a:ext uri="{FF2B5EF4-FFF2-40B4-BE49-F238E27FC236}">
                <a16:creationId xmlns:a16="http://schemas.microsoft.com/office/drawing/2014/main" id="{2DDC5087-65A3-7B99-66DA-1D6154212A13}"/>
              </a:ext>
            </a:extLst>
          </p:cNvPr>
          <p:cNvSpPr>
            <a:spLocks noGrp="1"/>
          </p:cNvSpPr>
          <p:nvPr>
            <p:ph idx="1"/>
          </p:nvPr>
        </p:nvSpPr>
        <p:spPr/>
        <p:txBody>
          <a:bodyPr/>
          <a:lstStyle/>
          <a:p>
            <a:endParaRPr lang="en-US" dirty="0"/>
          </a:p>
          <a:p>
            <a:pPr>
              <a:buFont typeface="Wingdings" panose="05000000000000000000" pitchFamily="2"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The purpose of this project is to provid</a:t>
            </a:r>
            <a:r>
              <a:rPr lang="en-IN" dirty="0">
                <a:solidFill>
                  <a:srgbClr val="000000"/>
                </a:solidFill>
                <a:latin typeface="Times New Roman" panose="02020603050405020304" pitchFamily="18" charset="0"/>
                <a:ea typeface="Times New Roman" panose="02020603050405020304" pitchFamily="18" charset="0"/>
                <a:cs typeface="Mangal" panose="02040503050203030202" pitchFamily="18" charset="0"/>
              </a:rPr>
              <a:t>e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Dairy products to directly the consumers more effectively than the existing system.</a:t>
            </a:r>
            <a:endParaRPr lang="en-IN" sz="1800" dirty="0">
              <a:effectLst/>
              <a:latin typeface="Times New Roman" panose="02020603050405020304" pitchFamily="18" charset="0"/>
              <a:ea typeface="Times New Roman" panose="02020603050405020304" pitchFamily="18" charset="0"/>
            </a:endParaRPr>
          </a:p>
          <a:p>
            <a:pPr marL="342900" lvl="0" indent="-342900">
              <a:buFont typeface="Wingdings" panose="05000000000000000000" pitchFamily="2" charset="2"/>
              <a:buChar char=""/>
            </a:pPr>
            <a:r>
              <a:rPr lang="en-US" sz="1800" kern="1200" dirty="0">
                <a:solidFill>
                  <a:srgbClr val="404040"/>
                </a:solidFill>
                <a:effectLst/>
                <a:latin typeface="Times New Roman" panose="02020603050405020304" pitchFamily="18" charset="0"/>
                <a:ea typeface="Times New Roman" panose="02020603050405020304" pitchFamily="18" charset="0"/>
              </a:rPr>
              <a:t>The limitation with the application can also be looked into and enhancement can be made as per user requirement.</a:t>
            </a:r>
            <a:endParaRPr lang="en-IN" sz="1800" dirty="0">
              <a:effectLst/>
              <a:latin typeface="Times New Roman" panose="02020603050405020304" pitchFamily="18" charset="0"/>
              <a:ea typeface="Times New Roman" panose="02020603050405020304" pitchFamily="18" charset="0"/>
            </a:endParaRPr>
          </a:p>
          <a:p>
            <a:pPr marL="0" indent="0">
              <a:lnSpc>
                <a:spcPct val="106000"/>
              </a:lnSpc>
              <a:spcAft>
                <a:spcPts val="800"/>
              </a:spcAft>
              <a:buNone/>
            </a:pP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946929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82D2-8B5A-FD05-D9D0-9673E9E528A3}"/>
              </a:ext>
            </a:extLst>
          </p:cNvPr>
          <p:cNvSpPr>
            <a:spLocks noGrp="1"/>
          </p:cNvSpPr>
          <p:nvPr>
            <p:ph type="title"/>
          </p:nvPr>
        </p:nvSpPr>
        <p:spPr/>
        <p:txBody>
          <a:bodyPr/>
          <a:lstStyle/>
          <a:p>
            <a:r>
              <a:rPr lang="en-US" dirty="0"/>
              <a:t>Proposed Enhancement</a:t>
            </a:r>
            <a:endParaRPr lang="en-IN" dirty="0"/>
          </a:p>
        </p:txBody>
      </p:sp>
      <p:sp>
        <p:nvSpPr>
          <p:cNvPr id="3" name="Content Placeholder 2">
            <a:extLst>
              <a:ext uri="{FF2B5EF4-FFF2-40B4-BE49-F238E27FC236}">
                <a16:creationId xmlns:a16="http://schemas.microsoft.com/office/drawing/2014/main" id="{BED97202-BBF4-FBE3-3C65-D18C7141AC97}"/>
              </a:ext>
            </a:extLst>
          </p:cNvPr>
          <p:cNvSpPr>
            <a:spLocks noGrp="1"/>
          </p:cNvSpPr>
          <p:nvPr>
            <p:ph idx="1"/>
          </p:nvPr>
        </p:nvSpPr>
        <p:spPr/>
        <p:txBody>
          <a:bodyPr/>
          <a:lstStyle/>
          <a:p>
            <a:pPr>
              <a:buSzPts val="1200"/>
            </a:pPr>
            <a:r>
              <a:rPr lang="en-US" sz="1800" kern="1200" dirty="0">
                <a:solidFill>
                  <a:srgbClr val="404040"/>
                </a:solidFill>
                <a:effectLst/>
                <a:latin typeface="Times New Roman" panose="02020603050405020304" pitchFamily="18" charset="0"/>
                <a:ea typeface="Times New Roman" panose="02020603050405020304" pitchFamily="18" charset="0"/>
              </a:rPr>
              <a:t>In future there is a chance change the application according to the requirements. </a:t>
            </a:r>
            <a:endParaRPr lang="en-IN" sz="1800" dirty="0">
              <a:effectLst/>
              <a:latin typeface="Times New Roman" panose="02020603050405020304" pitchFamily="18" charset="0"/>
              <a:ea typeface="Times New Roman" panose="02020603050405020304" pitchFamily="18" charset="0"/>
            </a:endParaRPr>
          </a:p>
          <a:p>
            <a:pPr>
              <a:buSzPts val="1200"/>
            </a:pPr>
            <a:r>
              <a:rPr lang="en-US" sz="1800" kern="1200" dirty="0">
                <a:solidFill>
                  <a:srgbClr val="404040"/>
                </a:solidFill>
                <a:effectLst/>
                <a:latin typeface="Times New Roman" panose="02020603050405020304" pitchFamily="18" charset="0"/>
                <a:ea typeface="Times New Roman" panose="02020603050405020304" pitchFamily="18" charset="0"/>
              </a:rPr>
              <a:t>In future we can add Chatbot for clarifying our doubts.</a:t>
            </a:r>
          </a:p>
          <a:p>
            <a:pPr>
              <a:lnSpc>
                <a:spcPct val="107000"/>
              </a:lnSpc>
              <a:spcAft>
                <a:spcPts val="765"/>
              </a:spcAft>
              <a:tabLst>
                <a:tab pos="457200" algn="l"/>
              </a:tabLst>
            </a:pPr>
            <a:r>
              <a:rPr lang="en-IN" sz="1800" dirty="0">
                <a:effectLst/>
                <a:latin typeface="Calibri" panose="020F0502020204030204" pitchFamily="34" charset="0"/>
                <a:ea typeface="Times New Roman" panose="02020603050405020304" pitchFamily="18" charset="0"/>
                <a:cs typeface="Mangal" panose="02040503050203030202" pitchFamily="18" charset="0"/>
              </a:rPr>
              <a:t>User will get the receipt of the payment.</a:t>
            </a:r>
          </a:p>
          <a:p>
            <a:pPr>
              <a:lnSpc>
                <a:spcPct val="107000"/>
              </a:lnSpc>
              <a:spcAft>
                <a:spcPts val="765"/>
              </a:spcAft>
              <a:tabLst>
                <a:tab pos="457200" algn="l"/>
              </a:tabLst>
            </a:pPr>
            <a:r>
              <a:rPr lang="en-IN" sz="1800" dirty="0">
                <a:effectLst/>
                <a:latin typeface="Calibri" panose="020F0502020204030204" pitchFamily="34" charset="0"/>
                <a:ea typeface="Times New Roman" panose="02020603050405020304" pitchFamily="18" charset="0"/>
                <a:cs typeface="Mangal" panose="02040503050203030202" pitchFamily="18" charset="0"/>
              </a:rPr>
              <a:t>Will also add maps to locate stores for nearby areas .</a:t>
            </a:r>
          </a:p>
          <a:p>
            <a:pPr marL="342900" lvl="0" indent="-342900">
              <a:buSzPts val="1200"/>
              <a:buFont typeface="Wingdings" panose="05000000000000000000" pitchFamily="2" charset="2"/>
              <a:buChar char=""/>
            </a:pPr>
            <a:endParaRPr lang="en-IN" sz="1800" dirty="0">
              <a:effectLst/>
              <a:latin typeface="Times New Roman" panose="02020603050405020304" pitchFamily="18" charset="0"/>
              <a:ea typeface="Times New Roman" panose="02020603050405020304" pitchFamily="18" charset="0"/>
            </a:endParaRPr>
          </a:p>
          <a:p>
            <a:pPr marL="107315" indent="0" algn="just">
              <a:buNone/>
            </a:pPr>
            <a:endParaRPr lang="en-IN" sz="1800" dirty="0">
              <a:solidFill>
                <a:srgbClr val="000000"/>
              </a:solidFill>
              <a:effectLst/>
              <a:latin typeface="Cambria" panose="02040503050406030204" pitchFamily="18" charset="0"/>
              <a:ea typeface="Times New Roman" panose="02020603050405020304" pitchFamily="18" charset="0"/>
              <a:cs typeface="Cambria" panose="02040503050406030204" pitchFamily="18" charset="0"/>
            </a:endParaRPr>
          </a:p>
        </p:txBody>
      </p:sp>
    </p:spTree>
    <p:extLst>
      <p:ext uri="{BB962C8B-B14F-4D97-AF65-F5344CB8AC3E}">
        <p14:creationId xmlns:p14="http://schemas.microsoft.com/office/powerpoint/2010/main" val="1379970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B1C7B-5066-9798-301B-7DB0D360732E}"/>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AB1A6EF-5F40-6F2B-29D7-9A4711650937}"/>
              </a:ext>
            </a:extLst>
          </p:cNvPr>
          <p:cNvSpPr>
            <a:spLocks noGrp="1"/>
          </p:cNvSpPr>
          <p:nvPr>
            <p:ph idx="1"/>
          </p:nvPr>
        </p:nvSpPr>
        <p:spPr>
          <a:xfrm>
            <a:off x="677334" y="2160589"/>
            <a:ext cx="8596668" cy="3971270"/>
          </a:xfrm>
        </p:spPr>
        <p:txBody>
          <a:bodyPr>
            <a:normAutofit/>
          </a:bodyPr>
          <a:lstStyle/>
          <a:p>
            <a:pPr marL="0" indent="0">
              <a:lnSpc>
                <a:spcPct val="107000"/>
              </a:lnSpc>
              <a:spcAft>
                <a:spcPts val="1445"/>
              </a:spcAft>
              <a:buNone/>
            </a:pPr>
            <a:r>
              <a:rPr lang="en-IN" sz="1800" dirty="0">
                <a:effectLst/>
                <a:latin typeface="Calibri" panose="020F0502020204030204" pitchFamily="34" charset="0"/>
                <a:ea typeface="Times New Roman" panose="02020603050405020304" pitchFamily="18" charset="0"/>
                <a:cs typeface="Mangal" panose="02040503050203030202" pitchFamily="18" charset="0"/>
              </a:rPr>
              <a:t>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  The system will be able to serve as web application when it is finally developed, where these small upcoming shops can make use of it to publish different categories of Dairy products in a wide range and also help the shop to manage their service more effectively. On the other hand, it will enable customers to freely buy their required type of product more freely and interactively.</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p>
            <a:pPr>
              <a:lnSpc>
                <a:spcPct val="106000"/>
              </a:lnSpc>
              <a:spcAft>
                <a:spcPts val="800"/>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3859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F265-5BA0-A05D-19D7-DC1DEED1ADB6}"/>
              </a:ext>
            </a:extLst>
          </p:cNvPr>
          <p:cNvSpPr>
            <a:spLocks noGrp="1"/>
          </p:cNvSpPr>
          <p:nvPr>
            <p:ph type="title"/>
          </p:nvPr>
        </p:nvSpPr>
        <p:spPr>
          <a:xfrm>
            <a:off x="677334" y="609600"/>
            <a:ext cx="8596668" cy="788894"/>
          </a:xfrm>
        </p:spPr>
        <p:txBody>
          <a:bodyPr/>
          <a:lstStyle/>
          <a:p>
            <a:r>
              <a:rPr lang="en-US" dirty="0"/>
              <a:t>Need of System </a:t>
            </a:r>
            <a:endParaRPr lang="en-IN" dirty="0"/>
          </a:p>
        </p:txBody>
      </p:sp>
      <p:sp>
        <p:nvSpPr>
          <p:cNvPr id="3" name="Content Placeholder 2">
            <a:extLst>
              <a:ext uri="{FF2B5EF4-FFF2-40B4-BE49-F238E27FC236}">
                <a16:creationId xmlns:a16="http://schemas.microsoft.com/office/drawing/2014/main" id="{346E8ED4-CE9F-56F1-E4B6-EBE33434CC8D}"/>
              </a:ext>
            </a:extLst>
          </p:cNvPr>
          <p:cNvSpPr>
            <a:spLocks noGrp="1"/>
          </p:cNvSpPr>
          <p:nvPr>
            <p:ph idx="1"/>
          </p:nvPr>
        </p:nvSpPr>
        <p:spPr>
          <a:xfrm>
            <a:off x="677334" y="1586753"/>
            <a:ext cx="8596668" cy="4454609"/>
          </a:xfrm>
        </p:spPr>
        <p:txBody>
          <a:bodyPr/>
          <a:lstStyle/>
          <a:p>
            <a:pPr marL="342900" lvl="0" indent="-342900">
              <a:lnSpc>
                <a:spcPct val="115000"/>
              </a:lnSpc>
              <a:spcAft>
                <a:spcPts val="1435"/>
              </a:spcAft>
              <a:buFont typeface="Wingdings" panose="05000000000000000000" pitchFamily="2" charset="2"/>
              <a:buChar char=""/>
              <a:tabLst>
                <a:tab pos="457200" algn="l"/>
              </a:tabLst>
            </a:pPr>
            <a:r>
              <a:rPr lang="en-IN" sz="1800" dirty="0">
                <a:effectLst/>
                <a:latin typeface="Times New Roman" panose="02020603050405020304" pitchFamily="18" charset="0"/>
                <a:ea typeface="Calibri" panose="020F0502020204030204" pitchFamily="34" charset="0"/>
                <a:cs typeface="Mangal" panose="02040503050203030202" pitchFamily="18" charset="0"/>
              </a:rPr>
              <a:t>The new system is totally Web based application. Nowadays, there is dairy shop management which benefits customers greatly.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435"/>
              </a:spcAft>
              <a:buFont typeface="Wingdings" panose="05000000000000000000" pitchFamily="2" charset="2"/>
              <a:buChar char=""/>
              <a:tabLst>
                <a:tab pos="457200" algn="l"/>
              </a:tabLst>
            </a:pPr>
            <a:r>
              <a:rPr lang="en-IN" sz="1800" dirty="0">
                <a:effectLst/>
                <a:latin typeface="Times New Roman" panose="02020603050405020304" pitchFamily="18" charset="0"/>
                <a:ea typeface="Calibri" panose="020F0502020204030204" pitchFamily="34" charset="0"/>
                <a:cs typeface="Mangal" panose="02040503050203030202" pitchFamily="18" charset="0"/>
              </a:rPr>
              <a:t>A new system provides features like time efficiency to show product details and whatever the customer will give the feedback to the admin(shopkeeper).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435"/>
              </a:spcAft>
              <a:buFont typeface="Wingdings" panose="05000000000000000000" pitchFamily="2" charset="2"/>
              <a:buChar char=""/>
              <a:tabLst>
                <a:tab pos="457200" algn="l"/>
              </a:tabLst>
            </a:pPr>
            <a:r>
              <a:rPr lang="en-IN" sz="1800" dirty="0">
                <a:effectLst/>
                <a:latin typeface="Times New Roman" panose="02020603050405020304" pitchFamily="18" charset="0"/>
                <a:ea typeface="Calibri" panose="020F0502020204030204" pitchFamily="34" charset="0"/>
                <a:cs typeface="Mangal" panose="02040503050203030202" pitchFamily="18" charset="0"/>
              </a:rPr>
              <a:t>This system provides various types of dairy products.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435"/>
              </a:spcAft>
              <a:buFont typeface="Wingdings" panose="05000000000000000000" pitchFamily="2" charset="2"/>
              <a:buChar char=""/>
              <a:tabLst>
                <a:tab pos="457200" algn="l"/>
              </a:tabLst>
            </a:pPr>
            <a:r>
              <a:rPr lang="en-IN" sz="1800" dirty="0">
                <a:effectLst/>
                <a:latin typeface="Times New Roman" panose="02020603050405020304" pitchFamily="18" charset="0"/>
                <a:ea typeface="Calibri" panose="020F0502020204030204" pitchFamily="34" charset="0"/>
                <a:cs typeface="Mangal" panose="02040503050203030202" pitchFamily="18" charset="0"/>
              </a:rPr>
              <a:t>The buying of product is done easily by customer.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Wingdings" panose="05000000000000000000" pitchFamily="2" charset="2"/>
              <a:buChar char=""/>
            </a:pPr>
            <a:endParaRPr lang="en-IN" dirty="0"/>
          </a:p>
        </p:txBody>
      </p:sp>
    </p:spTree>
    <p:extLst>
      <p:ext uri="{BB962C8B-B14F-4D97-AF65-F5344CB8AC3E}">
        <p14:creationId xmlns:p14="http://schemas.microsoft.com/office/powerpoint/2010/main" val="719562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07C5-C321-92D6-14E2-B59648C35ED9}"/>
              </a:ext>
            </a:extLst>
          </p:cNvPr>
          <p:cNvSpPr>
            <a:spLocks noGrp="1"/>
          </p:cNvSpPr>
          <p:nvPr>
            <p:ph type="ctrTitle"/>
          </p:nvPr>
        </p:nvSpPr>
        <p:spPr>
          <a:xfrm>
            <a:off x="2192334" y="1737607"/>
            <a:ext cx="6147626" cy="2487551"/>
          </a:xfrm>
        </p:spPr>
        <p:txBody>
          <a:bodyPr/>
          <a:lstStyle/>
          <a:p>
            <a:r>
              <a:rPr lang="en-US" sz="9600" dirty="0"/>
              <a:t>Thank You </a:t>
            </a:r>
            <a:endParaRPr lang="en-IN" sz="9600" dirty="0"/>
          </a:p>
        </p:txBody>
      </p:sp>
    </p:spTree>
    <p:extLst>
      <p:ext uri="{BB962C8B-B14F-4D97-AF65-F5344CB8AC3E}">
        <p14:creationId xmlns:p14="http://schemas.microsoft.com/office/powerpoint/2010/main" val="2897151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797D-365E-D967-7248-7444B2192099}"/>
              </a:ext>
            </a:extLst>
          </p:cNvPr>
          <p:cNvSpPr>
            <a:spLocks noGrp="1"/>
          </p:cNvSpPr>
          <p:nvPr>
            <p:ph type="title"/>
          </p:nvPr>
        </p:nvSpPr>
        <p:spPr/>
        <p:txBody>
          <a:bodyPr/>
          <a:lstStyle/>
          <a:p>
            <a:pPr>
              <a:lnSpc>
                <a:spcPct val="107000"/>
              </a:lnSpc>
              <a:spcAft>
                <a:spcPts val="800"/>
              </a:spcAft>
            </a:pPr>
            <a:r>
              <a:rPr lang="en-IN" sz="3600" b="1" u="sng"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2800" b="1" u="sng" dirty="0">
                <a:effectLst/>
                <a:latin typeface="Times New Roman" panose="02020603050405020304" pitchFamily="18" charset="0"/>
                <a:ea typeface="Times New Roman" panose="02020603050405020304" pitchFamily="18" charset="0"/>
                <a:cs typeface="Mangal" panose="02040503050203030202" pitchFamily="18" charset="0"/>
              </a:rPr>
              <a:t>Operating</a:t>
            </a:r>
            <a:r>
              <a:rPr lang="en-IN" sz="2800" b="1" u="sng"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2800" b="1" u="sng" dirty="0">
                <a:effectLst/>
                <a:latin typeface="Times New Roman" panose="02020603050405020304" pitchFamily="18" charset="0"/>
                <a:ea typeface="Times New Roman" panose="02020603050405020304" pitchFamily="18" charset="0"/>
                <a:cs typeface="Mangal" panose="02040503050203030202" pitchFamily="18" charset="0"/>
              </a:rPr>
              <a:t>Environment-Hardware</a:t>
            </a:r>
            <a:r>
              <a:rPr lang="en-IN" sz="2800" b="1" u="sng"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2800" b="1" u="sng" dirty="0">
                <a:effectLst/>
                <a:latin typeface="Times New Roman" panose="02020603050405020304" pitchFamily="18" charset="0"/>
                <a:ea typeface="Times New Roman" panose="02020603050405020304" pitchFamily="18" charset="0"/>
                <a:cs typeface="Mangal" panose="02040503050203030202" pitchFamily="18" charset="0"/>
              </a:rPr>
              <a:t>and</a:t>
            </a:r>
            <a:r>
              <a:rPr lang="en-IN" sz="2800" b="1" u="sng" spc="-1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2800" b="1" u="sng" dirty="0">
                <a:effectLst/>
                <a:latin typeface="Times New Roman" panose="02020603050405020304" pitchFamily="18" charset="0"/>
                <a:ea typeface="Times New Roman" panose="02020603050405020304" pitchFamily="18" charset="0"/>
                <a:cs typeface="Mangal" panose="02040503050203030202" pitchFamily="18" charset="0"/>
              </a:rPr>
              <a:t>Software</a:t>
            </a:r>
            <a:endParaRPr lang="en-IN" sz="2800" dirty="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3" name="Content Placeholder 2">
            <a:extLst>
              <a:ext uri="{FF2B5EF4-FFF2-40B4-BE49-F238E27FC236}">
                <a16:creationId xmlns:a16="http://schemas.microsoft.com/office/drawing/2014/main" id="{87229A8E-E1A3-0F49-6DCF-6C3A8E501C7F}"/>
              </a:ext>
            </a:extLst>
          </p:cNvPr>
          <p:cNvSpPr>
            <a:spLocks noGrp="1"/>
          </p:cNvSpPr>
          <p:nvPr>
            <p:ph idx="1"/>
          </p:nvPr>
        </p:nvSpPr>
        <p:spPr>
          <a:xfrm>
            <a:off x="677334" y="1418898"/>
            <a:ext cx="8596668" cy="5169682"/>
          </a:xfrm>
        </p:spPr>
        <p:txBody>
          <a:bodyPr>
            <a:normAutofit fontScale="92500" lnSpcReduction="20000"/>
          </a:bodyPr>
          <a:lstStyle/>
          <a:p>
            <a:pPr marL="182880">
              <a:lnSpc>
                <a:spcPct val="150000"/>
              </a:lnSpc>
              <a:spcAft>
                <a:spcPts val="800"/>
              </a:spcAft>
            </a:pPr>
            <a:r>
              <a:rPr lang="en-US" sz="3800" b="1" dirty="0">
                <a:effectLst/>
                <a:latin typeface="Times New Roman" panose="02020603050405020304" pitchFamily="18" charset="0"/>
                <a:ea typeface="Times New Roman" panose="02020603050405020304" pitchFamily="18" charset="0"/>
                <a:cs typeface="Mangal" panose="02040503050203030202" pitchFamily="18" charset="0"/>
              </a:rPr>
              <a:t>Hardware :</a:t>
            </a:r>
          </a:p>
          <a:p>
            <a:pPr marL="182880">
              <a:lnSpc>
                <a:spcPct val="150000"/>
              </a:lnSpc>
              <a:spcAft>
                <a:spcPts val="800"/>
              </a:spcAft>
            </a:pPr>
            <a:endParaRPr lang="en-IN" sz="5500" dirty="0">
              <a:effectLst/>
              <a:latin typeface="Calibri" panose="020F0502020204030204" pitchFamily="34" charset="0"/>
              <a:ea typeface="Times New Roman" panose="02020603050405020304" pitchFamily="18" charset="0"/>
              <a:cs typeface="Mangal" panose="02040503050203030202" pitchFamily="18" charset="0"/>
            </a:endParaRPr>
          </a:p>
          <a:p>
            <a:pPr marL="0" indent="0">
              <a:lnSpc>
                <a:spcPct val="150000"/>
              </a:lnSpc>
              <a:spcAft>
                <a:spcPts val="800"/>
              </a:spcAft>
              <a:buNone/>
            </a:pPr>
            <a:endParaRPr lang="en-US" sz="5500" b="1" dirty="0">
              <a:effectLst/>
              <a:latin typeface="Times New Roman" panose="02020603050405020304" pitchFamily="18" charset="0"/>
              <a:ea typeface="Times New Roman" panose="02020603050405020304" pitchFamily="18" charset="0"/>
              <a:cs typeface="Mangal" panose="02040503050203030202" pitchFamily="18" charset="0"/>
            </a:endParaRPr>
          </a:p>
          <a:p>
            <a:pPr marL="182880">
              <a:lnSpc>
                <a:spcPct val="150000"/>
              </a:lnSpc>
              <a:spcAft>
                <a:spcPts val="800"/>
              </a:spcAft>
            </a:pPr>
            <a:r>
              <a:rPr lang="en-US" sz="4300" b="1" dirty="0">
                <a:effectLst/>
                <a:latin typeface="Times New Roman" panose="02020603050405020304" pitchFamily="18" charset="0"/>
                <a:ea typeface="Times New Roman" panose="02020603050405020304" pitchFamily="18" charset="0"/>
                <a:cs typeface="Mangal" panose="02040503050203030202" pitchFamily="18" charset="0"/>
              </a:rPr>
              <a:t>Software : </a:t>
            </a:r>
            <a:endParaRPr lang="en-IN" sz="4300" dirty="0">
              <a:effectLst/>
              <a:latin typeface="Calibri" panose="020F0502020204030204" pitchFamily="34" charset="0"/>
              <a:ea typeface="Times New Roman" panose="02020603050405020304" pitchFamily="18" charset="0"/>
              <a:cs typeface="Mangal" panose="02040503050203030202" pitchFamily="18" charset="0"/>
            </a:endParaRPr>
          </a:p>
          <a:p>
            <a:pPr marL="342900" lvl="0" indent="-342900">
              <a:lnSpc>
                <a:spcPct val="150000"/>
              </a:lnSpc>
              <a:spcAft>
                <a:spcPts val="800"/>
              </a:spcAft>
              <a:buFont typeface="Wingdings" panose="05000000000000000000" pitchFamily="2" charset="2"/>
              <a:buChar char=""/>
              <a:tabLst>
                <a:tab pos="457200" algn="l"/>
              </a:tabLst>
            </a:pP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Times New Roman" panose="02020603050405020304" pitchFamily="18" charset="0"/>
              <a:cs typeface="Mangal" panose="02040503050203030202" pitchFamily="18" charset="0"/>
            </a:endParaRPr>
          </a:p>
          <a:p>
            <a:endParaRPr lang="en-IN" dirty="0"/>
          </a:p>
        </p:txBody>
      </p:sp>
      <p:graphicFrame>
        <p:nvGraphicFramePr>
          <p:cNvPr id="4" name="Table 3">
            <a:extLst>
              <a:ext uri="{FF2B5EF4-FFF2-40B4-BE49-F238E27FC236}">
                <a16:creationId xmlns:a16="http://schemas.microsoft.com/office/drawing/2014/main" id="{DE05545C-1B24-0FC7-9A86-834FE3AB77DF}"/>
              </a:ext>
            </a:extLst>
          </p:cNvPr>
          <p:cNvGraphicFramePr>
            <a:graphicFrameLocks noGrp="1"/>
          </p:cNvGraphicFramePr>
          <p:nvPr>
            <p:extLst>
              <p:ext uri="{D42A27DB-BD31-4B8C-83A1-F6EECF244321}">
                <p14:modId xmlns:p14="http://schemas.microsoft.com/office/powerpoint/2010/main" val="3932416754"/>
              </p:ext>
            </p:extLst>
          </p:nvPr>
        </p:nvGraphicFramePr>
        <p:xfrm>
          <a:off x="3610437" y="1418898"/>
          <a:ext cx="5663565" cy="1613535"/>
        </p:xfrm>
        <a:graphic>
          <a:graphicData uri="http://schemas.openxmlformats.org/drawingml/2006/table">
            <a:tbl>
              <a:tblPr firstRow="1" firstCol="1" bandRow="1">
                <a:tableStyleId>{5C22544A-7EE6-4342-B048-85BDC9FD1C3A}</a:tableStyleId>
              </a:tblPr>
              <a:tblGrid>
                <a:gridCol w="2832735">
                  <a:extLst>
                    <a:ext uri="{9D8B030D-6E8A-4147-A177-3AD203B41FA5}">
                      <a16:colId xmlns:a16="http://schemas.microsoft.com/office/drawing/2014/main" val="2077410566"/>
                    </a:ext>
                  </a:extLst>
                </a:gridCol>
                <a:gridCol w="2830830">
                  <a:extLst>
                    <a:ext uri="{9D8B030D-6E8A-4147-A177-3AD203B41FA5}">
                      <a16:colId xmlns:a16="http://schemas.microsoft.com/office/drawing/2014/main" val="1998932720"/>
                    </a:ext>
                  </a:extLst>
                </a:gridCol>
              </a:tblGrid>
              <a:tr h="407035">
                <a:tc>
                  <a:txBody>
                    <a:bodyPr/>
                    <a:lstStyle/>
                    <a:p>
                      <a:pPr marL="0" marR="0">
                        <a:lnSpc>
                          <a:spcPct val="115000"/>
                        </a:lnSpc>
                        <a:spcBef>
                          <a:spcPts val="5"/>
                        </a:spcBef>
                        <a:spcAft>
                          <a:spcPts val="0"/>
                        </a:spcAft>
                      </a:pPr>
                      <a:r>
                        <a:rPr lang="en-IN" sz="1400">
                          <a:effectLst/>
                        </a:rPr>
                        <a:t>Processor</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Bef>
                          <a:spcPts val="5"/>
                        </a:spcBef>
                        <a:spcAft>
                          <a:spcPts val="0"/>
                        </a:spcAft>
                      </a:pPr>
                      <a:r>
                        <a:rPr lang="en-IN" sz="1400">
                          <a:effectLst/>
                        </a:rPr>
                        <a:t>i5</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957889400"/>
                  </a:ext>
                </a:extLst>
              </a:tr>
              <a:tr h="392430">
                <a:tc>
                  <a:txBody>
                    <a:bodyPr/>
                    <a:lstStyle/>
                    <a:p>
                      <a:pPr marL="0" marR="0">
                        <a:lnSpc>
                          <a:spcPct val="115000"/>
                        </a:lnSpc>
                        <a:spcBef>
                          <a:spcPts val="5"/>
                        </a:spcBef>
                        <a:spcAft>
                          <a:spcPts val="0"/>
                        </a:spcAft>
                      </a:pPr>
                      <a:r>
                        <a:rPr lang="en-IN" sz="1400" dirty="0">
                          <a:effectLst/>
                        </a:rPr>
                        <a:t>Hard Disk</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Bef>
                          <a:spcPts val="5"/>
                        </a:spcBef>
                        <a:spcAft>
                          <a:spcPts val="0"/>
                        </a:spcAft>
                      </a:pPr>
                      <a:r>
                        <a:rPr lang="en-IN" sz="1400">
                          <a:effectLst/>
                        </a:rPr>
                        <a:t>28 GB or More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34466884"/>
                  </a:ext>
                </a:extLst>
              </a:tr>
              <a:tr h="407035">
                <a:tc>
                  <a:txBody>
                    <a:bodyPr/>
                    <a:lstStyle/>
                    <a:p>
                      <a:pPr marL="0" marR="0">
                        <a:lnSpc>
                          <a:spcPct val="115000"/>
                        </a:lnSpc>
                        <a:spcBef>
                          <a:spcPts val="5"/>
                        </a:spcBef>
                        <a:spcAft>
                          <a:spcPts val="0"/>
                        </a:spcAft>
                      </a:pPr>
                      <a:r>
                        <a:rPr lang="en-IN" sz="1400">
                          <a:effectLst/>
                        </a:rPr>
                        <a:t>RAM</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Bef>
                          <a:spcPts val="5"/>
                        </a:spcBef>
                        <a:spcAft>
                          <a:spcPts val="0"/>
                        </a:spcAft>
                      </a:pPr>
                      <a:r>
                        <a:rPr lang="en-IN" sz="1400">
                          <a:effectLst/>
                        </a:rPr>
                        <a:t>4 GB or More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804182452"/>
                  </a:ext>
                </a:extLst>
              </a:tr>
              <a:tr h="407035">
                <a:tc>
                  <a:txBody>
                    <a:bodyPr/>
                    <a:lstStyle/>
                    <a:p>
                      <a:pPr marL="0" marR="0">
                        <a:lnSpc>
                          <a:spcPct val="115000"/>
                        </a:lnSpc>
                        <a:spcBef>
                          <a:spcPts val="5"/>
                        </a:spcBef>
                        <a:spcAft>
                          <a:spcPts val="0"/>
                        </a:spcAft>
                      </a:pPr>
                      <a:r>
                        <a:rPr lang="en-IN" sz="1400">
                          <a:effectLst/>
                        </a:rPr>
                        <a:t>Operating System</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Bef>
                          <a:spcPts val="5"/>
                        </a:spcBef>
                        <a:spcAft>
                          <a:spcPts val="0"/>
                        </a:spcAft>
                      </a:pPr>
                      <a:r>
                        <a:rPr lang="en-IN" sz="1400" dirty="0">
                          <a:effectLst/>
                        </a:rPr>
                        <a:t>Windows or Any</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065117564"/>
                  </a:ext>
                </a:extLst>
              </a:tr>
            </a:tbl>
          </a:graphicData>
        </a:graphic>
      </p:graphicFrame>
      <p:graphicFrame>
        <p:nvGraphicFramePr>
          <p:cNvPr id="5" name="Table 4">
            <a:extLst>
              <a:ext uri="{FF2B5EF4-FFF2-40B4-BE49-F238E27FC236}">
                <a16:creationId xmlns:a16="http://schemas.microsoft.com/office/drawing/2014/main" id="{279D1EF0-47BA-AC95-1642-6F56BDCAC35C}"/>
              </a:ext>
            </a:extLst>
          </p:cNvPr>
          <p:cNvGraphicFramePr>
            <a:graphicFrameLocks noGrp="1"/>
          </p:cNvGraphicFramePr>
          <p:nvPr>
            <p:extLst>
              <p:ext uri="{D42A27DB-BD31-4B8C-83A1-F6EECF244321}">
                <p14:modId xmlns:p14="http://schemas.microsoft.com/office/powerpoint/2010/main" val="3693408766"/>
              </p:ext>
            </p:extLst>
          </p:nvPr>
        </p:nvGraphicFramePr>
        <p:xfrm>
          <a:off x="3610437" y="3738699"/>
          <a:ext cx="6223000" cy="2964815"/>
        </p:xfrm>
        <a:graphic>
          <a:graphicData uri="http://schemas.openxmlformats.org/drawingml/2006/table">
            <a:tbl>
              <a:tblPr firstRow="1" firstCol="1" bandRow="1">
                <a:tableStyleId>{5C22544A-7EE6-4342-B048-85BDC9FD1C3A}</a:tableStyleId>
              </a:tblPr>
              <a:tblGrid>
                <a:gridCol w="3111500">
                  <a:extLst>
                    <a:ext uri="{9D8B030D-6E8A-4147-A177-3AD203B41FA5}">
                      <a16:colId xmlns:a16="http://schemas.microsoft.com/office/drawing/2014/main" val="2214478019"/>
                    </a:ext>
                  </a:extLst>
                </a:gridCol>
                <a:gridCol w="3111500">
                  <a:extLst>
                    <a:ext uri="{9D8B030D-6E8A-4147-A177-3AD203B41FA5}">
                      <a16:colId xmlns:a16="http://schemas.microsoft.com/office/drawing/2014/main" val="3694487614"/>
                    </a:ext>
                  </a:extLst>
                </a:gridCol>
              </a:tblGrid>
              <a:tr h="497205">
                <a:tc>
                  <a:txBody>
                    <a:bodyPr/>
                    <a:lstStyle/>
                    <a:p>
                      <a:pPr marL="0" marR="0">
                        <a:spcBef>
                          <a:spcPts val="10"/>
                        </a:spcBef>
                        <a:spcAft>
                          <a:spcPts val="0"/>
                        </a:spcAft>
                      </a:pPr>
                      <a:r>
                        <a:rPr lang="en-US" sz="1400">
                          <a:effectLst/>
                        </a:rPr>
                        <a:t>IDE</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a:spcBef>
                          <a:spcPts val="10"/>
                        </a:spcBef>
                        <a:spcAft>
                          <a:spcPts val="0"/>
                        </a:spcAft>
                      </a:pPr>
                      <a:r>
                        <a:rPr lang="en-US" sz="1400">
                          <a:effectLst/>
                        </a:rPr>
                        <a:t>VS Code</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951499945"/>
                  </a:ext>
                </a:extLst>
              </a:tr>
              <a:tr h="497205">
                <a:tc>
                  <a:txBody>
                    <a:bodyPr/>
                    <a:lstStyle/>
                    <a:p>
                      <a:pPr marL="0" marR="0">
                        <a:spcBef>
                          <a:spcPts val="10"/>
                        </a:spcBef>
                        <a:spcAft>
                          <a:spcPts val="0"/>
                        </a:spcAft>
                      </a:pPr>
                      <a:r>
                        <a:rPr lang="en-US" sz="1400">
                          <a:effectLst/>
                        </a:rPr>
                        <a:t>Python Version</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a:spcBef>
                          <a:spcPts val="10"/>
                        </a:spcBef>
                        <a:spcAft>
                          <a:spcPts val="0"/>
                        </a:spcAft>
                      </a:pPr>
                      <a:r>
                        <a:rPr lang="en-US" sz="1400">
                          <a:effectLst/>
                        </a:rPr>
                        <a:t>3.9.13</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861720096"/>
                  </a:ext>
                </a:extLst>
              </a:tr>
              <a:tr h="478790">
                <a:tc>
                  <a:txBody>
                    <a:bodyPr/>
                    <a:lstStyle/>
                    <a:p>
                      <a:pPr marL="0" marR="0">
                        <a:spcBef>
                          <a:spcPts val="10"/>
                        </a:spcBef>
                        <a:spcAft>
                          <a:spcPts val="0"/>
                        </a:spcAft>
                      </a:pPr>
                      <a:r>
                        <a:rPr lang="en-US" sz="1400">
                          <a:effectLst/>
                        </a:rPr>
                        <a:t>Django Version</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a:spcBef>
                          <a:spcPts val="10"/>
                        </a:spcBef>
                        <a:spcAft>
                          <a:spcPts val="0"/>
                        </a:spcAft>
                      </a:pPr>
                      <a:r>
                        <a:rPr lang="en-US" sz="1400">
                          <a:effectLst/>
                        </a:rPr>
                        <a:t>3.2</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818379667"/>
                  </a:ext>
                </a:extLst>
              </a:tr>
              <a:tr h="497205">
                <a:tc>
                  <a:txBody>
                    <a:bodyPr/>
                    <a:lstStyle/>
                    <a:p>
                      <a:pPr marL="0" marR="0">
                        <a:spcBef>
                          <a:spcPts val="10"/>
                        </a:spcBef>
                        <a:spcAft>
                          <a:spcPts val="0"/>
                        </a:spcAft>
                      </a:pPr>
                      <a:r>
                        <a:rPr lang="en-US" sz="1400">
                          <a:effectLst/>
                        </a:rPr>
                        <a:t>Operating System</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a:spcBef>
                          <a:spcPts val="10"/>
                        </a:spcBef>
                        <a:spcAft>
                          <a:spcPts val="0"/>
                        </a:spcAft>
                      </a:pPr>
                      <a:r>
                        <a:rPr lang="en-US" sz="1400">
                          <a:effectLst/>
                        </a:rPr>
                        <a:t>Any</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88013782"/>
                  </a:ext>
                </a:extLst>
              </a:tr>
              <a:tr h="497205">
                <a:tc>
                  <a:txBody>
                    <a:bodyPr/>
                    <a:lstStyle/>
                    <a:p>
                      <a:pPr marL="0" marR="0">
                        <a:spcBef>
                          <a:spcPts val="10"/>
                        </a:spcBef>
                        <a:spcAft>
                          <a:spcPts val="0"/>
                        </a:spcAft>
                      </a:pPr>
                      <a:r>
                        <a:rPr lang="en-US" sz="1400">
                          <a:effectLst/>
                        </a:rPr>
                        <a:t>DataBase</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a:spcBef>
                          <a:spcPts val="10"/>
                        </a:spcBef>
                        <a:spcAft>
                          <a:spcPts val="0"/>
                        </a:spcAft>
                      </a:pPr>
                      <a:r>
                        <a:rPr lang="en-US" sz="1400">
                          <a:effectLst/>
                        </a:rPr>
                        <a:t>SQlite</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041187052"/>
                  </a:ext>
                </a:extLst>
              </a:tr>
              <a:tr h="497205">
                <a:tc>
                  <a:txBody>
                    <a:bodyPr/>
                    <a:lstStyle/>
                    <a:p>
                      <a:pPr marL="0" marR="0">
                        <a:spcBef>
                          <a:spcPts val="10"/>
                        </a:spcBef>
                        <a:spcAft>
                          <a:spcPts val="0"/>
                        </a:spcAft>
                      </a:pPr>
                      <a:r>
                        <a:rPr lang="en-US" sz="1400">
                          <a:effectLst/>
                        </a:rPr>
                        <a:t>Browser</a:t>
                      </a:r>
                      <a:endParaRPr lang="en-IN"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marL="0" marR="0">
                        <a:spcBef>
                          <a:spcPts val="10"/>
                        </a:spcBef>
                        <a:spcAft>
                          <a:spcPts val="0"/>
                        </a:spcAft>
                      </a:pPr>
                      <a:r>
                        <a:rPr lang="en-US" sz="1400" dirty="0">
                          <a:effectLst/>
                        </a:rPr>
                        <a:t>Any</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503878272"/>
                  </a:ext>
                </a:extLst>
              </a:tr>
            </a:tbl>
          </a:graphicData>
        </a:graphic>
      </p:graphicFrame>
    </p:spTree>
    <p:extLst>
      <p:ext uri="{BB962C8B-B14F-4D97-AF65-F5344CB8AC3E}">
        <p14:creationId xmlns:p14="http://schemas.microsoft.com/office/powerpoint/2010/main" val="1441830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2FF69-8375-A244-4C9F-9F094788D6AF}"/>
              </a:ext>
            </a:extLst>
          </p:cNvPr>
          <p:cNvSpPr>
            <a:spLocks noGrp="1"/>
          </p:cNvSpPr>
          <p:nvPr>
            <p:ph type="title"/>
          </p:nvPr>
        </p:nvSpPr>
        <p:spPr>
          <a:xfrm>
            <a:off x="677334" y="609600"/>
            <a:ext cx="8596668" cy="1030941"/>
          </a:xfrm>
        </p:spPr>
        <p:txBody>
          <a:bodyPr>
            <a:normAutofit fontScale="90000"/>
          </a:bodyPr>
          <a:lstStyle/>
          <a:p>
            <a:r>
              <a:rPr lang="en-IN" sz="3600" b="1" dirty="0">
                <a:effectLst/>
                <a:latin typeface="Times New Roman" panose="02020603050405020304" pitchFamily="18" charset="0"/>
                <a:ea typeface="Calibri" panose="020F0502020204030204" pitchFamily="34" charset="0"/>
                <a:cs typeface="Mangal" panose="02040503050203030202" pitchFamily="18" charset="0"/>
              </a:rPr>
              <a:t>Proposed System</a:t>
            </a:r>
            <a:br>
              <a:rPr lang="en-IN" sz="36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sp>
        <p:nvSpPr>
          <p:cNvPr id="3" name="Content Placeholder 2">
            <a:extLst>
              <a:ext uri="{FF2B5EF4-FFF2-40B4-BE49-F238E27FC236}">
                <a16:creationId xmlns:a16="http://schemas.microsoft.com/office/drawing/2014/main" id="{B8731563-5F5F-1784-019E-EDC4F0EDFA36}"/>
              </a:ext>
            </a:extLst>
          </p:cNvPr>
          <p:cNvSpPr>
            <a:spLocks noGrp="1"/>
          </p:cNvSpPr>
          <p:nvPr>
            <p:ph idx="1"/>
          </p:nvPr>
        </p:nvSpPr>
        <p:spPr>
          <a:xfrm>
            <a:off x="677334" y="1640541"/>
            <a:ext cx="8596668" cy="3880773"/>
          </a:xfrm>
        </p:spPr>
        <p:txBody>
          <a:bodyPr>
            <a:normAutofit/>
          </a:bodyPr>
          <a:lstStyle/>
          <a:p>
            <a:pPr marL="0" lvl="0" indent="0" algn="just">
              <a:lnSpc>
                <a:spcPct val="115000"/>
              </a:lnSpc>
              <a:spcAft>
                <a:spcPts val="1000"/>
              </a:spcAft>
              <a:buNone/>
            </a:pP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System need to maintain quantity record.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 System need to keep the record of Student.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 System need to update and delete the record.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System also needs a search area.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sym typeface="Symbol" panose="05050102010706020507" pitchFamily="18" charset="2"/>
              </a:rPr>
              <a:t></a:t>
            </a:r>
            <a:r>
              <a:rPr lang="en-US" sz="1800" dirty="0">
                <a:effectLst/>
                <a:latin typeface="Times New Roman" panose="02020603050405020304" pitchFamily="18" charset="0"/>
                <a:ea typeface="Times New Roman" panose="02020603050405020304" pitchFamily="18" charset="0"/>
              </a:rPr>
              <a:t>It also needs a security system to prevent data.</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37411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D1FE-17B8-0C84-1F34-8D04E3330DC5}"/>
              </a:ext>
            </a:extLst>
          </p:cNvPr>
          <p:cNvSpPr>
            <a:spLocks noGrp="1"/>
          </p:cNvSpPr>
          <p:nvPr>
            <p:ph type="title"/>
          </p:nvPr>
        </p:nvSpPr>
        <p:spPr>
          <a:xfrm>
            <a:off x="677334" y="609600"/>
            <a:ext cx="8596668" cy="905435"/>
          </a:xfrm>
        </p:spPr>
        <p:txBody>
          <a:bodyPr/>
          <a:lstStyle/>
          <a:p>
            <a:r>
              <a:rPr lang="en-US" dirty="0"/>
              <a:t>Objectives: </a:t>
            </a:r>
            <a:endParaRPr lang="en-IN" dirty="0"/>
          </a:p>
        </p:txBody>
      </p:sp>
      <p:sp>
        <p:nvSpPr>
          <p:cNvPr id="3" name="Content Placeholder 2">
            <a:extLst>
              <a:ext uri="{FF2B5EF4-FFF2-40B4-BE49-F238E27FC236}">
                <a16:creationId xmlns:a16="http://schemas.microsoft.com/office/drawing/2014/main" id="{75240B48-B52A-6768-4D40-6EE4D3FAF668}"/>
              </a:ext>
            </a:extLst>
          </p:cNvPr>
          <p:cNvSpPr>
            <a:spLocks noGrp="1"/>
          </p:cNvSpPr>
          <p:nvPr>
            <p:ph idx="1"/>
          </p:nvPr>
        </p:nvSpPr>
        <p:spPr>
          <a:xfrm>
            <a:off x="677334" y="1344707"/>
            <a:ext cx="8596668" cy="4696656"/>
          </a:xfrm>
        </p:spPr>
        <p:txBody>
          <a:bodyPr>
            <a:normAutofit/>
          </a:bodyPr>
          <a:lstStyle/>
          <a:p>
            <a:pPr marL="628650" indent="-285750">
              <a:spcBef>
                <a:spcPts val="0"/>
              </a:spcBef>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To manage and maintain data more easily through this web application.</a:t>
            </a:r>
            <a:endParaRPr lang="en-IN" dirty="0">
              <a:effectLst/>
              <a:latin typeface="Times New Roman" panose="02020603050405020304" pitchFamily="18" charset="0"/>
              <a:ea typeface="Times New Roman" panose="02020603050405020304" pitchFamily="18" charset="0"/>
            </a:endParaRPr>
          </a:p>
          <a:p>
            <a:pPr marL="628650" indent="-285750">
              <a:spcBef>
                <a:spcPts val="0"/>
              </a:spcBef>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 To ensure the system is user-friendly to satisfy the users' needs.</a:t>
            </a:r>
            <a:endParaRPr lang="en-IN" dirty="0">
              <a:effectLst/>
              <a:latin typeface="Times New Roman" panose="02020603050405020304" pitchFamily="18" charset="0"/>
              <a:ea typeface="Times New Roman" panose="02020603050405020304" pitchFamily="18" charset="0"/>
            </a:endParaRPr>
          </a:p>
          <a:p>
            <a:pPr marL="628650" indent="-285750">
              <a:spcBef>
                <a:spcPts val="0"/>
              </a:spcBef>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 To provide results very quickly.</a:t>
            </a:r>
          </a:p>
          <a:p>
            <a:pPr marL="628650" marR="0" indent="-285750">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 To allow users to securely store and organize their diary entries.</a:t>
            </a:r>
            <a:endParaRPr lang="en-IN" dirty="0">
              <a:latin typeface="Times New Roman" panose="02020603050405020304" pitchFamily="18" charset="0"/>
              <a:ea typeface="Times New Roman" panose="02020603050405020304" pitchFamily="18" charset="0"/>
            </a:endParaRPr>
          </a:p>
          <a:p>
            <a:pPr marL="628650" marR="0" indent="-285750">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 To enable easy retrieval and editing of past entries.</a:t>
            </a:r>
            <a:endParaRPr lang="en-IN" dirty="0">
              <a:effectLst/>
              <a:latin typeface="Times New Roman" panose="02020603050405020304" pitchFamily="18" charset="0"/>
              <a:ea typeface="Times New Roman" panose="02020603050405020304" pitchFamily="18" charset="0"/>
            </a:endParaRPr>
          </a:p>
          <a:p>
            <a:pPr marL="628650" marR="0" indent="-285750">
              <a:spcBef>
                <a:spcPts val="0"/>
              </a:spcBef>
              <a:spcAft>
                <a:spcPts val="0"/>
              </a:spcAft>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 To offer customizable templates for diary entries to suit different users.</a:t>
            </a:r>
          </a:p>
          <a:p>
            <a:pPr marL="685800" lvl="1">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To support multimedia attachments such as photos and audio recordings within entries.</a:t>
            </a:r>
            <a:endParaRPr lang="en-IN" sz="1800" dirty="0">
              <a:effectLst/>
              <a:latin typeface="Times New Roman" panose="02020603050405020304" pitchFamily="18" charset="0"/>
              <a:ea typeface="Times New Roman" panose="02020603050405020304" pitchFamily="18" charset="0"/>
            </a:endParaRPr>
          </a:p>
          <a:p>
            <a:pPr marL="685800" lvl="1">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To ensure data privacy and protection with robust security features. </a:t>
            </a:r>
            <a:endParaRPr lang="en-IN" sz="1800" dirty="0">
              <a:effectLst/>
              <a:latin typeface="Times New Roman" panose="02020603050405020304" pitchFamily="18" charset="0"/>
              <a:ea typeface="Times New Roman" panose="02020603050405020304" pitchFamily="18" charset="0"/>
            </a:endParaRPr>
          </a:p>
          <a:p>
            <a:pPr marL="685800" lvl="1">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To integrate with calendars and reminders for better diary management.</a:t>
            </a:r>
            <a:endParaRPr lang="en-IN" sz="1800" dirty="0">
              <a:effectLst/>
              <a:latin typeface="Times New Roman" panose="02020603050405020304" pitchFamily="18" charset="0"/>
              <a:ea typeface="Times New Roman" panose="02020603050405020304" pitchFamily="18" charset="0"/>
            </a:endParaRPr>
          </a:p>
          <a:p>
            <a:pPr marL="685800" lvl="1">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To provide a search function to quickly find specific entries or topics.</a:t>
            </a:r>
            <a:endParaRPr lang="en-IN" sz="1800" dirty="0">
              <a:effectLst/>
              <a:latin typeface="Times New Roman" panose="02020603050405020304" pitchFamily="18" charset="0"/>
              <a:ea typeface="Times New Roman" panose="02020603050405020304" pitchFamily="18" charset="0"/>
            </a:endParaRPr>
          </a:p>
          <a:p>
            <a:pPr marL="685800" lvl="1">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To offer synchronization across multiple devices for convenient access.</a:t>
            </a:r>
            <a:endParaRPr lang="en-IN" sz="1800" dirty="0">
              <a:effectLst/>
              <a:latin typeface="Times New Roman" panose="02020603050405020304" pitchFamily="18" charset="0"/>
              <a:ea typeface="Times New Roman" panose="02020603050405020304" pitchFamily="18" charset="0"/>
            </a:endParaRPr>
          </a:p>
          <a:p>
            <a:pPr marL="685800" lvl="1">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To include options for exporting and sharing diary entries.</a:t>
            </a:r>
            <a:endParaRPr lang="en-IN" sz="1800" dirty="0">
              <a:effectLst/>
              <a:latin typeface="Times New Roman" panose="02020603050405020304" pitchFamily="18" charset="0"/>
              <a:ea typeface="Times New Roman" panose="02020603050405020304" pitchFamily="18" charset="0"/>
            </a:endParaRPr>
          </a:p>
          <a:p>
            <a:pPr marL="685800" marR="0">
              <a:spcBef>
                <a:spcPts val="0"/>
              </a:spcBef>
              <a:spcAft>
                <a:spcPts val="0"/>
              </a:spcAft>
              <a:buFont typeface="Wingdings" panose="05000000000000000000" pitchFamily="2" charset="2"/>
              <a:buChar char="Ø"/>
            </a:pPr>
            <a:endParaRPr lang="en-IN" sz="1800"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84343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E839-01BC-2FBE-9CF0-60C168D0674A}"/>
              </a:ext>
            </a:extLst>
          </p:cNvPr>
          <p:cNvSpPr>
            <a:spLocks noGrp="1"/>
          </p:cNvSpPr>
          <p:nvPr>
            <p:ph type="title"/>
          </p:nvPr>
        </p:nvSpPr>
        <p:spPr/>
        <p:txBody>
          <a:bodyPr/>
          <a:lstStyle/>
          <a:p>
            <a:r>
              <a:rPr lang="en-US" dirty="0"/>
              <a:t>Use Case Diagram </a:t>
            </a:r>
            <a:endParaRPr lang="en-IN" dirty="0"/>
          </a:p>
        </p:txBody>
      </p:sp>
      <p:sp>
        <p:nvSpPr>
          <p:cNvPr id="3" name="Content Placeholder 2">
            <a:extLst>
              <a:ext uri="{FF2B5EF4-FFF2-40B4-BE49-F238E27FC236}">
                <a16:creationId xmlns:a16="http://schemas.microsoft.com/office/drawing/2014/main" id="{422359E0-5FF8-4EC2-2726-8BDA1A6D5E08}"/>
              </a:ext>
            </a:extLst>
          </p:cNvPr>
          <p:cNvSpPr>
            <a:spLocks noGrp="1"/>
          </p:cNvSpPr>
          <p:nvPr>
            <p:ph idx="1"/>
          </p:nvPr>
        </p:nvSpPr>
        <p:spPr/>
        <p:txBody>
          <a:bodyPr/>
          <a:lstStyle/>
          <a:p>
            <a:r>
              <a:rPr lang="en-US" dirty="0"/>
              <a:t>Use case Diagram </a:t>
            </a:r>
            <a:endParaRPr lang="en-IN" dirty="0"/>
          </a:p>
        </p:txBody>
      </p:sp>
      <p:pic>
        <p:nvPicPr>
          <p:cNvPr id="5" name="Picture 4">
            <a:extLst>
              <a:ext uri="{FF2B5EF4-FFF2-40B4-BE49-F238E27FC236}">
                <a16:creationId xmlns:a16="http://schemas.microsoft.com/office/drawing/2014/main" id="{489DD2DB-3C9C-D12D-3A9D-B20B994C4D80}"/>
              </a:ext>
            </a:extLst>
          </p:cNvPr>
          <p:cNvPicPr>
            <a:picLocks noChangeAspect="1"/>
          </p:cNvPicPr>
          <p:nvPr/>
        </p:nvPicPr>
        <p:blipFill>
          <a:blip r:embed="rId2"/>
          <a:stretch>
            <a:fillRect/>
          </a:stretch>
        </p:blipFill>
        <p:spPr>
          <a:xfrm>
            <a:off x="3501588" y="432618"/>
            <a:ext cx="6042339" cy="5746955"/>
          </a:xfrm>
          <a:prstGeom prst="rect">
            <a:avLst/>
          </a:prstGeom>
        </p:spPr>
      </p:pic>
    </p:spTree>
    <p:extLst>
      <p:ext uri="{BB962C8B-B14F-4D97-AF65-F5344CB8AC3E}">
        <p14:creationId xmlns:p14="http://schemas.microsoft.com/office/powerpoint/2010/main" val="282659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5247A-F920-FB88-D760-AE4BAD477EA2}"/>
              </a:ext>
            </a:extLst>
          </p:cNvPr>
          <p:cNvSpPr>
            <a:spLocks noGrp="1"/>
          </p:cNvSpPr>
          <p:nvPr>
            <p:ph type="title"/>
          </p:nvPr>
        </p:nvSpPr>
        <p:spPr/>
        <p:txBody>
          <a:bodyPr/>
          <a:lstStyle/>
          <a:p>
            <a:r>
              <a:rPr lang="en-US" dirty="0"/>
              <a:t>Activity Diagram </a:t>
            </a:r>
            <a:endParaRPr lang="en-IN" dirty="0"/>
          </a:p>
        </p:txBody>
      </p:sp>
      <p:sp>
        <p:nvSpPr>
          <p:cNvPr id="3" name="Content Placeholder 2">
            <a:extLst>
              <a:ext uri="{FF2B5EF4-FFF2-40B4-BE49-F238E27FC236}">
                <a16:creationId xmlns:a16="http://schemas.microsoft.com/office/drawing/2014/main" id="{0C170395-852B-01CF-A00A-1CB735AC3F13}"/>
              </a:ext>
            </a:extLst>
          </p:cNvPr>
          <p:cNvSpPr>
            <a:spLocks noGrp="1"/>
          </p:cNvSpPr>
          <p:nvPr>
            <p:ph idx="1"/>
          </p:nvPr>
        </p:nvSpPr>
        <p:spPr>
          <a:xfrm>
            <a:off x="510988" y="2160589"/>
            <a:ext cx="8763013" cy="4491222"/>
          </a:xfrm>
        </p:spPr>
        <p:txBody>
          <a:bodyPr/>
          <a:lstStyle/>
          <a:p>
            <a:r>
              <a:rPr lang="en-US" dirty="0"/>
              <a:t>Activity Diagram </a:t>
            </a:r>
            <a:endParaRPr lang="en-IN" dirty="0"/>
          </a:p>
        </p:txBody>
      </p:sp>
      <p:pic>
        <p:nvPicPr>
          <p:cNvPr id="10" name="Content Placeholder 3">
            <a:extLst>
              <a:ext uri="{FF2B5EF4-FFF2-40B4-BE49-F238E27FC236}">
                <a16:creationId xmlns:a16="http://schemas.microsoft.com/office/drawing/2014/main" id="{78F8EB5B-EA1A-2873-C016-BDA615DC2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550" y="112542"/>
            <a:ext cx="5705227" cy="6745457"/>
          </a:xfrm>
          <a:prstGeom prst="rect">
            <a:avLst/>
          </a:prstGeom>
        </p:spPr>
      </p:pic>
    </p:spTree>
    <p:extLst>
      <p:ext uri="{BB962C8B-B14F-4D97-AF65-F5344CB8AC3E}">
        <p14:creationId xmlns:p14="http://schemas.microsoft.com/office/powerpoint/2010/main" val="2600666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9790-67DB-1377-3F5F-AA028E12D352}"/>
              </a:ext>
            </a:extLst>
          </p:cNvPr>
          <p:cNvSpPr>
            <a:spLocks noGrp="1"/>
          </p:cNvSpPr>
          <p:nvPr>
            <p:ph type="title"/>
          </p:nvPr>
        </p:nvSpPr>
        <p:spPr/>
        <p:txBody>
          <a:bodyPr/>
          <a:lstStyle/>
          <a:p>
            <a:r>
              <a:rPr lang="en-US" dirty="0"/>
              <a:t>Activity Diagram </a:t>
            </a:r>
            <a:endParaRPr lang="en-IN" dirty="0"/>
          </a:p>
        </p:txBody>
      </p:sp>
      <p:pic>
        <p:nvPicPr>
          <p:cNvPr id="6" name="Content Placeholder 3">
            <a:extLst>
              <a:ext uri="{FF2B5EF4-FFF2-40B4-BE49-F238E27FC236}">
                <a16:creationId xmlns:a16="http://schemas.microsoft.com/office/drawing/2014/main" id="{E99005CF-3864-7F37-465E-F309D13CE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3549" y="295276"/>
            <a:ext cx="4557176" cy="6334124"/>
          </a:xfrm>
        </p:spPr>
      </p:pic>
    </p:spTree>
    <p:extLst>
      <p:ext uri="{BB962C8B-B14F-4D97-AF65-F5344CB8AC3E}">
        <p14:creationId xmlns:p14="http://schemas.microsoft.com/office/powerpoint/2010/main" val="35277727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1136</TotalTime>
  <Words>1451</Words>
  <Application>Microsoft Office PowerPoint</Application>
  <PresentationFormat>Widescreen</PresentationFormat>
  <Paragraphs>353</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vt:lpstr>
      <vt:lpstr>Times New Roman</vt:lpstr>
      <vt:lpstr>Trebuchet MS</vt:lpstr>
      <vt:lpstr>Wingdings</vt:lpstr>
      <vt:lpstr>Wingdings 3</vt:lpstr>
      <vt:lpstr>Facet</vt:lpstr>
      <vt:lpstr>DairyDome</vt:lpstr>
      <vt:lpstr>Existing System </vt:lpstr>
      <vt:lpstr>Need of System </vt:lpstr>
      <vt:lpstr> Operating Environment-Hardware and Software</vt:lpstr>
      <vt:lpstr>Proposed System </vt:lpstr>
      <vt:lpstr>Objectives: </vt:lpstr>
      <vt:lpstr>Use Case Diagram </vt:lpstr>
      <vt:lpstr>Activity Diagram </vt:lpstr>
      <vt:lpstr>Activity Diagram </vt:lpstr>
      <vt:lpstr>Activity Diagram </vt:lpstr>
      <vt:lpstr>Entity Relationship Diagram </vt:lpstr>
      <vt:lpstr>Class Diagram </vt:lpstr>
      <vt:lpstr> functional decomposition diagram</vt:lpstr>
      <vt:lpstr>User Interface Screen </vt:lpstr>
      <vt:lpstr>Home Page</vt:lpstr>
      <vt:lpstr>View Product:- </vt:lpstr>
      <vt:lpstr>View Booking:- </vt:lpstr>
      <vt:lpstr>Send Feedback:- </vt:lpstr>
      <vt:lpstr>Profile </vt:lpstr>
      <vt:lpstr>Product</vt:lpstr>
      <vt:lpstr>CART &amp; CATEGORY  </vt:lpstr>
      <vt:lpstr>Booking </vt:lpstr>
      <vt:lpstr> Test Case</vt:lpstr>
      <vt:lpstr>Test Case</vt:lpstr>
      <vt:lpstr>Test Case Name: Tpo  Test Case ID: TC03_Tpo Test Case Prerequisite:   User must be Login .  User must launch the campus training and placement portal </vt:lpstr>
      <vt:lpstr>Test Case Name:  Test Case ID: TC04_ Test Case Prerequisite: User must launch the campus training and placement portal  User must be Login. </vt:lpstr>
      <vt:lpstr>Drawback and Limitations</vt:lpstr>
      <vt:lpstr>Proposed Enhancement</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Training and Placement Portal</dc:title>
  <dc:creator>Manisha Tayade</dc:creator>
  <cp:lastModifiedBy>Prasad patil</cp:lastModifiedBy>
  <cp:revision>89</cp:revision>
  <dcterms:created xsi:type="dcterms:W3CDTF">2022-06-19T16:10:12Z</dcterms:created>
  <dcterms:modified xsi:type="dcterms:W3CDTF">2024-05-17T07:06:30Z</dcterms:modified>
</cp:coreProperties>
</file>